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4" r:id="rId2"/>
  </p:sldMasterIdLst>
  <p:notesMasterIdLst>
    <p:notesMasterId r:id="rId22"/>
  </p:notesMasterIdLst>
  <p:handoutMasterIdLst>
    <p:handoutMasterId r:id="rId23"/>
  </p:handoutMasterIdLst>
  <p:sldIdLst>
    <p:sldId id="256" r:id="rId3"/>
    <p:sldId id="479" r:id="rId4"/>
    <p:sldId id="292" r:id="rId5"/>
    <p:sldId id="488" r:id="rId6"/>
    <p:sldId id="293" r:id="rId7"/>
    <p:sldId id="487" r:id="rId8"/>
    <p:sldId id="482" r:id="rId9"/>
    <p:sldId id="481" r:id="rId10"/>
    <p:sldId id="489" r:id="rId11"/>
    <p:sldId id="493" r:id="rId12"/>
    <p:sldId id="299" r:id="rId13"/>
    <p:sldId id="486" r:id="rId14"/>
    <p:sldId id="490" r:id="rId15"/>
    <p:sldId id="492" r:id="rId16"/>
    <p:sldId id="483" r:id="rId17"/>
    <p:sldId id="264" r:id="rId18"/>
    <p:sldId id="484" r:id="rId19"/>
    <p:sldId id="263" r:id="rId20"/>
    <p:sldId id="286" r:id="rId21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DAE5"/>
    <a:srgbClr val="ECEAE4"/>
    <a:srgbClr val="F0EDE0"/>
    <a:srgbClr val="CFD4CE"/>
    <a:srgbClr val="D5DBDD"/>
    <a:srgbClr val="93CAA8"/>
    <a:srgbClr val="FBB448"/>
    <a:srgbClr val="AFAFAF"/>
    <a:srgbClr val="255796"/>
    <a:srgbClr val="1F89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68" autoAdjust="0"/>
    <p:restoredTop sz="94660"/>
  </p:normalViewPr>
  <p:slideViewPr>
    <p:cSldViewPr>
      <p:cViewPr varScale="1">
        <p:scale>
          <a:sx n="92" d="100"/>
          <a:sy n="92" d="100"/>
        </p:scale>
        <p:origin x="77" y="5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24DA44B9-730B-4F28-86F3-C866F518A12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F43613-87ED-4EA4-9E5F-BF1A88669C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EDF574-B1EE-476D-B026-3F72652DCE3A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1CDB51-2AED-4273-A4E2-32D0C670CD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547E3D-CE56-49F6-A9C8-770C92D3961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1F43F6-DD1A-433B-816A-6DC304D001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21275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0B187-2050-4C50-B5A5-0CB9E09D5685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38A9C5-71CB-4D99-B2B3-41E642E527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50045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73549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E12C4-96F5-4F46-A796-90DEE3B988A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060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7034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74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0716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058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4833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734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90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547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E12C4-96F5-4F46-A796-90DEE3B988A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190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1710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4506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823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328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4978332"/>
      </p:ext>
    </p:extLst>
  </p:cSld>
  <p:clrMapOvr>
    <a:masterClrMapping/>
  </p:clrMapOvr>
  <p:transition spd="slow" advClick="0" advTm="0">
    <p:cover dir="r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5857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56711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8513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332" y="205389"/>
            <a:ext cx="8229348" cy="858090"/>
          </a:xfrm>
          <a:prstGeom prst="rect">
            <a:avLst/>
          </a:prstGeom>
        </p:spPr>
        <p:txBody>
          <a:bodyPr lIns="96751" tIns="48375" rIns="96751" bIns="48375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332" y="1199565"/>
            <a:ext cx="8229348" cy="3394559"/>
          </a:xfrm>
          <a:prstGeom prst="rect">
            <a:avLst/>
          </a:prstGeom>
        </p:spPr>
        <p:txBody>
          <a:bodyPr lIns="96751" tIns="48375" rIns="96751" bIns="48375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993332434"/>
      </p:ext>
    </p:extLst>
  </p:cSld>
  <p:clrMapOvr>
    <a:masterClrMapping/>
  </p:clrMapOvr>
  <p:transition>
    <p:rand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7598855"/>
      </p:ext>
    </p:extLst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156577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</p:sldLayoutIdLst>
  <p:transition>
    <p:random/>
  </p:transition>
  <p:txStyles>
    <p:titleStyle>
      <a:lvl1pPr algn="l" defTabSz="457209" rtl="0" eaLnBrk="0" fontAlgn="base" hangingPunct="0">
        <a:spcBef>
          <a:spcPct val="0"/>
        </a:spcBef>
        <a:spcAft>
          <a:spcPct val="0"/>
        </a:spcAft>
        <a:defRPr sz="2324" b="1">
          <a:solidFill>
            <a:srgbClr val="FFFFFF"/>
          </a:solidFill>
          <a:latin typeface="+mj-lt"/>
          <a:ea typeface="+mj-ea"/>
          <a:cs typeface="+mj-cs"/>
        </a:defRPr>
      </a:lvl1pPr>
      <a:lvl2pPr algn="l" defTabSz="457209" rtl="0" eaLnBrk="0" fontAlgn="base" hangingPunct="0">
        <a:spcBef>
          <a:spcPct val="0"/>
        </a:spcBef>
        <a:spcAft>
          <a:spcPct val="0"/>
        </a:spcAft>
        <a:defRPr sz="2324" b="1">
          <a:solidFill>
            <a:srgbClr val="FFFFFF"/>
          </a:solidFill>
          <a:latin typeface="Arial" charset="0"/>
        </a:defRPr>
      </a:lvl2pPr>
      <a:lvl3pPr algn="l" defTabSz="457209" rtl="0" eaLnBrk="0" fontAlgn="base" hangingPunct="0">
        <a:spcBef>
          <a:spcPct val="0"/>
        </a:spcBef>
        <a:spcAft>
          <a:spcPct val="0"/>
        </a:spcAft>
        <a:defRPr sz="2324" b="1">
          <a:solidFill>
            <a:srgbClr val="FFFFFF"/>
          </a:solidFill>
          <a:latin typeface="Arial" charset="0"/>
        </a:defRPr>
      </a:lvl3pPr>
      <a:lvl4pPr algn="l" defTabSz="457209" rtl="0" eaLnBrk="0" fontAlgn="base" hangingPunct="0">
        <a:spcBef>
          <a:spcPct val="0"/>
        </a:spcBef>
        <a:spcAft>
          <a:spcPct val="0"/>
        </a:spcAft>
        <a:defRPr sz="2324" b="1">
          <a:solidFill>
            <a:srgbClr val="FFFFFF"/>
          </a:solidFill>
          <a:latin typeface="Arial" charset="0"/>
        </a:defRPr>
      </a:lvl4pPr>
      <a:lvl5pPr algn="l" defTabSz="457209" rtl="0" eaLnBrk="0" fontAlgn="base" hangingPunct="0">
        <a:spcBef>
          <a:spcPct val="0"/>
        </a:spcBef>
        <a:spcAft>
          <a:spcPct val="0"/>
        </a:spcAft>
        <a:defRPr sz="2324" b="1">
          <a:solidFill>
            <a:srgbClr val="FFFFFF"/>
          </a:solidFill>
          <a:latin typeface="Arial" charset="0"/>
        </a:defRPr>
      </a:lvl5pPr>
      <a:lvl6pPr marL="362744" algn="l" rtl="0" fontAlgn="base">
        <a:spcBef>
          <a:spcPct val="0"/>
        </a:spcBef>
        <a:spcAft>
          <a:spcPct val="0"/>
        </a:spcAft>
        <a:defRPr sz="3524" b="1">
          <a:solidFill>
            <a:srgbClr val="FFFFFF"/>
          </a:solidFill>
          <a:latin typeface="Arial" charset="0"/>
        </a:defRPr>
      </a:lvl6pPr>
      <a:lvl7pPr marL="725487" algn="l" rtl="0" fontAlgn="base">
        <a:spcBef>
          <a:spcPct val="0"/>
        </a:spcBef>
        <a:spcAft>
          <a:spcPct val="0"/>
        </a:spcAft>
        <a:defRPr sz="3524" b="1">
          <a:solidFill>
            <a:srgbClr val="FFFFFF"/>
          </a:solidFill>
          <a:latin typeface="Arial" charset="0"/>
        </a:defRPr>
      </a:lvl7pPr>
      <a:lvl8pPr marL="1088232" algn="l" rtl="0" fontAlgn="base">
        <a:spcBef>
          <a:spcPct val="0"/>
        </a:spcBef>
        <a:spcAft>
          <a:spcPct val="0"/>
        </a:spcAft>
        <a:defRPr sz="3524" b="1">
          <a:solidFill>
            <a:srgbClr val="FFFFFF"/>
          </a:solidFill>
          <a:latin typeface="Arial" charset="0"/>
        </a:defRPr>
      </a:lvl8pPr>
      <a:lvl9pPr marL="1450976" algn="l" rtl="0" fontAlgn="base">
        <a:spcBef>
          <a:spcPct val="0"/>
        </a:spcBef>
        <a:spcAft>
          <a:spcPct val="0"/>
        </a:spcAft>
        <a:defRPr sz="3524" b="1">
          <a:solidFill>
            <a:srgbClr val="FFFFFF"/>
          </a:solidFill>
          <a:latin typeface="Arial" charset="0"/>
        </a:defRPr>
      </a:lvl9pPr>
    </p:titleStyle>
    <p:bodyStyle>
      <a:lvl1pPr marL="171296" indent="-171296" algn="l" defTabSz="457209" rtl="0" eaLnBrk="0" fontAlgn="base" hangingPunct="0">
        <a:spcBef>
          <a:spcPct val="20000"/>
        </a:spcBef>
        <a:spcAft>
          <a:spcPct val="0"/>
        </a:spcAft>
        <a:buChar char="•"/>
        <a:defRPr sz="1574">
          <a:solidFill>
            <a:srgbClr val="000000"/>
          </a:solidFill>
          <a:latin typeface="+mn-lt"/>
          <a:ea typeface="+mn-ea"/>
          <a:cs typeface="+mn-cs"/>
        </a:defRPr>
      </a:lvl1pPr>
      <a:lvl2pPr marL="371561" indent="-143588" algn="l" defTabSz="457209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rgbClr val="000000"/>
          </a:solidFill>
          <a:latin typeface="+mn-lt"/>
        </a:defRPr>
      </a:lvl2pPr>
      <a:lvl3pPr marL="570566" indent="-113357" algn="l" defTabSz="457209" rtl="0" eaLnBrk="0" fontAlgn="base" hangingPunct="0">
        <a:spcBef>
          <a:spcPct val="20000"/>
        </a:spcBef>
        <a:spcAft>
          <a:spcPct val="0"/>
        </a:spcAft>
        <a:buChar char="•"/>
        <a:defRPr sz="1199">
          <a:solidFill>
            <a:srgbClr val="000000"/>
          </a:solidFill>
          <a:latin typeface="+mn-lt"/>
        </a:defRPr>
      </a:lvl3pPr>
      <a:lvl4pPr marL="799800" indent="-114617" algn="l" defTabSz="457209" rtl="0" eaLnBrk="0" fontAlgn="base" hangingPunct="0">
        <a:spcBef>
          <a:spcPct val="20000"/>
        </a:spcBef>
        <a:spcAft>
          <a:spcPct val="0"/>
        </a:spcAft>
        <a:buChar char="–"/>
        <a:defRPr sz="1125">
          <a:solidFill>
            <a:srgbClr val="000000"/>
          </a:solidFill>
          <a:latin typeface="+mn-lt"/>
        </a:defRPr>
      </a:lvl4pPr>
      <a:lvl5pPr marL="1027774" indent="-114617" algn="l" defTabSz="457209" rtl="0" eaLnBrk="0" fontAlgn="base" hangingPunct="0">
        <a:spcBef>
          <a:spcPct val="20000"/>
        </a:spcBef>
        <a:spcAft>
          <a:spcPct val="0"/>
        </a:spcAft>
        <a:buChar char="»"/>
        <a:defRPr sz="1125">
          <a:solidFill>
            <a:srgbClr val="000000"/>
          </a:solidFill>
          <a:latin typeface="+mn-lt"/>
        </a:defRPr>
      </a:lvl5pPr>
      <a:lvl6pPr marL="1995092" indent="-181373" algn="l" rtl="0" fontAlgn="base">
        <a:spcBef>
          <a:spcPct val="20000"/>
        </a:spcBef>
        <a:spcAft>
          <a:spcPct val="0"/>
        </a:spcAft>
        <a:buChar char="»"/>
        <a:defRPr sz="1574">
          <a:solidFill>
            <a:srgbClr val="000000"/>
          </a:solidFill>
          <a:latin typeface="+mn-lt"/>
        </a:defRPr>
      </a:lvl6pPr>
      <a:lvl7pPr marL="2357836" indent="-181373" algn="l" rtl="0" fontAlgn="base">
        <a:spcBef>
          <a:spcPct val="20000"/>
        </a:spcBef>
        <a:spcAft>
          <a:spcPct val="0"/>
        </a:spcAft>
        <a:buChar char="»"/>
        <a:defRPr sz="1574">
          <a:solidFill>
            <a:srgbClr val="000000"/>
          </a:solidFill>
          <a:latin typeface="+mn-lt"/>
        </a:defRPr>
      </a:lvl7pPr>
      <a:lvl8pPr marL="2720579" indent="-181373" algn="l" rtl="0" fontAlgn="base">
        <a:spcBef>
          <a:spcPct val="20000"/>
        </a:spcBef>
        <a:spcAft>
          <a:spcPct val="0"/>
        </a:spcAft>
        <a:buChar char="»"/>
        <a:defRPr sz="1574">
          <a:solidFill>
            <a:srgbClr val="000000"/>
          </a:solidFill>
          <a:latin typeface="+mn-lt"/>
        </a:defRPr>
      </a:lvl8pPr>
      <a:lvl9pPr marL="3083323" indent="-181373" algn="l" rtl="0" fontAlgn="base">
        <a:spcBef>
          <a:spcPct val="20000"/>
        </a:spcBef>
        <a:spcAft>
          <a:spcPct val="0"/>
        </a:spcAft>
        <a:buChar char="»"/>
        <a:defRPr sz="1574">
          <a:solidFill>
            <a:srgbClr val="000000"/>
          </a:solidFill>
          <a:latin typeface="+mn-lt"/>
        </a:defRPr>
      </a:lvl9pPr>
    </p:bodyStyle>
    <p:otherStyle>
      <a:defPPr>
        <a:defRPr lang="zh-CN"/>
      </a:defPPr>
      <a:lvl1pPr marL="0" algn="l" defTabSz="725487" rtl="0" eaLnBrk="1" latinLnBrk="0" hangingPunct="1">
        <a:defRPr sz="1424" kern="1200">
          <a:solidFill>
            <a:schemeClr val="tx1"/>
          </a:solidFill>
          <a:latin typeface="+mn-lt"/>
          <a:ea typeface="+mn-ea"/>
          <a:cs typeface="+mn-cs"/>
        </a:defRPr>
      </a:lvl1pPr>
      <a:lvl2pPr marL="362744" algn="l" defTabSz="725487" rtl="0" eaLnBrk="1" latinLnBrk="0" hangingPunct="1">
        <a:defRPr sz="1424" kern="1200">
          <a:solidFill>
            <a:schemeClr val="tx1"/>
          </a:solidFill>
          <a:latin typeface="+mn-lt"/>
          <a:ea typeface="+mn-ea"/>
          <a:cs typeface="+mn-cs"/>
        </a:defRPr>
      </a:lvl2pPr>
      <a:lvl3pPr marL="725487" algn="l" defTabSz="725487" rtl="0" eaLnBrk="1" latinLnBrk="0" hangingPunct="1">
        <a:defRPr sz="1424" kern="1200">
          <a:solidFill>
            <a:schemeClr val="tx1"/>
          </a:solidFill>
          <a:latin typeface="+mn-lt"/>
          <a:ea typeface="+mn-ea"/>
          <a:cs typeface="+mn-cs"/>
        </a:defRPr>
      </a:lvl3pPr>
      <a:lvl4pPr marL="1088232" algn="l" defTabSz="725487" rtl="0" eaLnBrk="1" latinLnBrk="0" hangingPunct="1">
        <a:defRPr sz="1424" kern="1200">
          <a:solidFill>
            <a:schemeClr val="tx1"/>
          </a:solidFill>
          <a:latin typeface="+mn-lt"/>
          <a:ea typeface="+mn-ea"/>
          <a:cs typeface="+mn-cs"/>
        </a:defRPr>
      </a:lvl4pPr>
      <a:lvl5pPr marL="1450976" algn="l" defTabSz="725487" rtl="0" eaLnBrk="1" latinLnBrk="0" hangingPunct="1">
        <a:defRPr sz="1424" kern="1200">
          <a:solidFill>
            <a:schemeClr val="tx1"/>
          </a:solidFill>
          <a:latin typeface="+mn-lt"/>
          <a:ea typeface="+mn-ea"/>
          <a:cs typeface="+mn-cs"/>
        </a:defRPr>
      </a:lvl5pPr>
      <a:lvl6pPr marL="1813721" algn="l" defTabSz="725487" rtl="0" eaLnBrk="1" latinLnBrk="0" hangingPunct="1">
        <a:defRPr sz="1424" kern="1200">
          <a:solidFill>
            <a:schemeClr val="tx1"/>
          </a:solidFill>
          <a:latin typeface="+mn-lt"/>
          <a:ea typeface="+mn-ea"/>
          <a:cs typeface="+mn-cs"/>
        </a:defRPr>
      </a:lvl6pPr>
      <a:lvl7pPr marL="2176463" algn="l" defTabSz="725487" rtl="0" eaLnBrk="1" latinLnBrk="0" hangingPunct="1">
        <a:defRPr sz="1424" kern="1200">
          <a:solidFill>
            <a:schemeClr val="tx1"/>
          </a:solidFill>
          <a:latin typeface="+mn-lt"/>
          <a:ea typeface="+mn-ea"/>
          <a:cs typeface="+mn-cs"/>
        </a:defRPr>
      </a:lvl7pPr>
      <a:lvl8pPr marL="2539207" algn="l" defTabSz="725487" rtl="0" eaLnBrk="1" latinLnBrk="0" hangingPunct="1">
        <a:defRPr sz="1424" kern="1200">
          <a:solidFill>
            <a:schemeClr val="tx1"/>
          </a:solidFill>
          <a:latin typeface="+mn-lt"/>
          <a:ea typeface="+mn-ea"/>
          <a:cs typeface="+mn-cs"/>
        </a:defRPr>
      </a:lvl8pPr>
      <a:lvl9pPr marL="2901952" algn="l" defTabSz="725487" rtl="0" eaLnBrk="1" latinLnBrk="0" hangingPunct="1">
        <a:defRPr sz="14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2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13.png"/><Relationship Id="rId10" Type="http://schemas.openxmlformats.org/officeDocument/2006/relationships/image" Target="../media/image25.png"/><Relationship Id="rId4" Type="http://schemas.microsoft.com/office/2007/relationships/hdphoto" Target="../media/hdphoto1.wdp"/><Relationship Id="rId9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1"/>
          <p:cNvGrpSpPr>
            <a:grpSpLocks/>
          </p:cNvGrpSpPr>
          <p:nvPr/>
        </p:nvGrpSpPr>
        <p:grpSpPr bwMode="auto">
          <a:xfrm>
            <a:off x="0" y="309871"/>
            <a:ext cx="6300192" cy="1253767"/>
            <a:chOff x="0" y="0"/>
            <a:chExt cx="12192000" cy="2952750"/>
          </a:xfrm>
        </p:grpSpPr>
        <p:sp>
          <p:nvSpPr>
            <p:cNvPr id="6" name="矩形 5"/>
            <p:cNvSpPr>
              <a:spLocks noChangeArrowheads="1"/>
            </p:cNvSpPr>
            <p:nvPr/>
          </p:nvSpPr>
          <p:spPr bwMode="auto">
            <a:xfrm>
              <a:off x="0" y="209550"/>
              <a:ext cx="12192000" cy="2514600"/>
            </a:xfrm>
            <a:prstGeom prst="rect">
              <a:avLst/>
            </a:prstGeom>
            <a:solidFill>
              <a:srgbClr val="FFFFFF">
                <a:alpha val="37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defTabSz="913500"/>
              <a:endParaRPr lang="zh-CN" altLang="zh-CN" sz="2800" dirty="0">
                <a:solidFill>
                  <a:srgbClr val="FFFFFF"/>
                </a:solidFill>
                <a:latin typeface="宋体" panose="02010600030101010101" pitchFamily="2" charset="-122"/>
                <a:ea typeface="微软雅黑"/>
                <a:sym typeface="宋体" panose="02010600030101010101" pitchFamily="2" charset="-122"/>
              </a:endParaRPr>
            </a:p>
          </p:txBody>
        </p:sp>
        <p:sp>
          <p:nvSpPr>
            <p:cNvPr id="7" name="矩形 6"/>
            <p:cNvSpPr>
              <a:spLocks noChangeArrowheads="1"/>
            </p:cNvSpPr>
            <p:nvPr/>
          </p:nvSpPr>
          <p:spPr bwMode="auto">
            <a:xfrm flipV="1">
              <a:off x="0" y="0"/>
              <a:ext cx="12192000" cy="133350"/>
            </a:xfrm>
            <a:prstGeom prst="rect">
              <a:avLst/>
            </a:prstGeom>
            <a:solidFill>
              <a:srgbClr val="FFFFFF">
                <a:alpha val="37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defTabSz="913500"/>
              <a:endParaRPr lang="zh-CN" altLang="zh-CN" sz="2800">
                <a:solidFill>
                  <a:srgbClr val="FFFFFF"/>
                </a:solidFill>
                <a:latin typeface="宋体" panose="02010600030101010101" pitchFamily="2" charset="-122"/>
                <a:ea typeface="微软雅黑"/>
                <a:sym typeface="宋体" panose="02010600030101010101" pitchFamily="2" charset="-122"/>
              </a:endParaRPr>
            </a:p>
          </p:txBody>
        </p:sp>
        <p:sp>
          <p:nvSpPr>
            <p:cNvPr id="8" name="矩形 10"/>
            <p:cNvSpPr>
              <a:spLocks noChangeArrowheads="1"/>
            </p:cNvSpPr>
            <p:nvPr/>
          </p:nvSpPr>
          <p:spPr bwMode="auto">
            <a:xfrm flipV="1">
              <a:off x="0" y="2819400"/>
              <a:ext cx="12192000" cy="133350"/>
            </a:xfrm>
            <a:prstGeom prst="rect">
              <a:avLst/>
            </a:prstGeom>
            <a:solidFill>
              <a:srgbClr val="FFFFFF">
                <a:alpha val="37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defTabSz="913500"/>
              <a:endParaRPr lang="zh-CN" altLang="zh-CN" sz="2800">
                <a:solidFill>
                  <a:srgbClr val="FFFFFF"/>
                </a:solidFill>
                <a:latin typeface="宋体" panose="02010600030101010101" pitchFamily="2" charset="-122"/>
                <a:ea typeface="微软雅黑"/>
                <a:sym typeface="宋体" panose="02010600030101010101" pitchFamily="2" charset="-122"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256FFD8F-5445-4BBF-BD3E-7F75BC837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4" y="32068"/>
            <a:ext cx="9144000" cy="507936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33EE3D4-34F1-46EA-BF3F-97793BE45908}"/>
              </a:ext>
            </a:extLst>
          </p:cNvPr>
          <p:cNvSpPr txBox="1"/>
          <p:nvPr/>
        </p:nvSpPr>
        <p:spPr>
          <a:xfrm>
            <a:off x="2339752" y="743297"/>
            <a:ext cx="47165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03">
              <a:defRPr/>
            </a:pPr>
            <a:r>
              <a:rPr lang="zh-CN" altLang="en-US" sz="4400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</a:rPr>
              <a:t>图像识别在购物网站中的应用实现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20D7B83-809C-45C6-BC6B-61FB9A443C12}"/>
              </a:ext>
            </a:extLst>
          </p:cNvPr>
          <p:cNvSpPr txBox="1"/>
          <p:nvPr/>
        </p:nvSpPr>
        <p:spPr>
          <a:xfrm>
            <a:off x="457200" y="3855199"/>
            <a:ext cx="2304256" cy="1485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软件工程</a:t>
            </a:r>
            <a:r>
              <a:rPr lang="en-US" altLang="zh-CN" sz="2000" b="1" dirty="0">
                <a:solidFill>
                  <a:schemeClr val="bg1"/>
                </a:solidFill>
              </a:rPr>
              <a:t>B17-1</a:t>
            </a:r>
            <a:r>
              <a:rPr lang="zh-CN" altLang="en-US" sz="2000" b="1" dirty="0">
                <a:solidFill>
                  <a:schemeClr val="bg1"/>
                </a:solidFill>
              </a:rPr>
              <a:t>      </a:t>
            </a:r>
            <a:endParaRPr lang="en-US" altLang="zh-CN" sz="2000" b="1" dirty="0">
              <a:solidFill>
                <a:schemeClr val="bg1"/>
              </a:solidFill>
            </a:endParaRPr>
          </a:p>
          <a:p>
            <a:pPr>
              <a:lnSpc>
                <a:spcPct val="125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    陈杰峰</a:t>
            </a:r>
            <a:endParaRPr lang="en-US" altLang="zh-CN" b="1" kern="0" dirty="0">
              <a:solidFill>
                <a:schemeClr val="bg1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</a:endParaRPr>
          </a:p>
          <a:p>
            <a:pPr>
              <a:lnSpc>
                <a:spcPct val="125000"/>
              </a:lnSpc>
            </a:pPr>
            <a:r>
              <a:rPr lang="en-US" altLang="zh-CN" b="1" dirty="0">
                <a:solidFill>
                  <a:schemeClr val="bg1"/>
                </a:solidFill>
              </a:rPr>
              <a:t>    </a:t>
            </a:r>
            <a:r>
              <a:rPr lang="en-US" altLang="zh-CN" b="1" kern="0" dirty="0">
                <a:solidFill>
                  <a:schemeClr val="bg1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</a:rPr>
              <a:t>1720298</a:t>
            </a:r>
          </a:p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72F1DCC-B84B-4D1E-8069-CE295D21B96C}"/>
              </a:ext>
            </a:extLst>
          </p:cNvPr>
          <p:cNvSpPr txBox="1"/>
          <p:nvPr/>
        </p:nvSpPr>
        <p:spPr>
          <a:xfrm>
            <a:off x="3077834" y="2147624"/>
            <a:ext cx="3240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</a:rPr>
              <a:t>Application of image recognition in         </a:t>
            </a:r>
          </a:p>
          <a:p>
            <a:r>
              <a:rPr lang="en-US" altLang="zh-CN" sz="1600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</a:rPr>
              <a:t>                shopping website</a:t>
            </a:r>
            <a:endParaRPr lang="zh-CN" altLang="en-US" sz="1600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70F5A97D-4D4A-4131-9CFD-1A6875494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1</a:t>
            </a:fld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4F32CE-FAFA-4C28-9C32-28D5E899B3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35" y="60466"/>
            <a:ext cx="1446550" cy="144655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D5731FF-D399-48A5-96B3-DB33F0C9BD70}"/>
              </a:ext>
            </a:extLst>
          </p:cNvPr>
          <p:cNvSpPr txBox="1"/>
          <p:nvPr/>
        </p:nvSpPr>
        <p:spPr>
          <a:xfrm>
            <a:off x="2858592" y="4526257"/>
            <a:ext cx="230425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b="1" kern="0" dirty="0">
                <a:solidFill>
                  <a:schemeClr val="bg1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</a:rPr>
              <a:t>指导老师：王敏慧</a:t>
            </a:r>
            <a:endParaRPr lang="en-US" altLang="zh-CN" b="1" kern="0" dirty="0">
              <a:solidFill>
                <a:schemeClr val="bg1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468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0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258" name="Picture 2" descr="C:\Users\PC\Desktop\eds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71367"/>
            <a:ext cx="9140694" cy="5140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4259" name="Group 3"/>
          <p:cNvGrpSpPr>
            <a:grpSpLocks/>
          </p:cNvGrpSpPr>
          <p:nvPr/>
        </p:nvGrpSpPr>
        <p:grpSpPr bwMode="auto">
          <a:xfrm>
            <a:off x="180762" y="51662"/>
            <a:ext cx="8960602" cy="575842"/>
            <a:chOff x="142" y="41"/>
            <a:chExt cx="7115" cy="457"/>
          </a:xfrm>
        </p:grpSpPr>
        <p:sp>
          <p:nvSpPr>
            <p:cNvPr id="4" name="矩形 4"/>
            <p:cNvSpPr>
              <a:spLocks noChangeArrowheads="1"/>
            </p:cNvSpPr>
            <p:nvPr/>
          </p:nvSpPr>
          <p:spPr bwMode="auto">
            <a:xfrm>
              <a:off x="142" y="41"/>
              <a:ext cx="1442" cy="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83049" tIns="41525" rIns="83049" bIns="41525">
              <a:spAutoFit/>
            </a:bodyPr>
            <a:lstStyle/>
            <a:p>
              <a:pPr defTabSz="879066">
                <a:defRPr/>
              </a:pPr>
              <a:r>
                <a:rPr lang="zh-CN" altLang="en-US" sz="3200" b="1" kern="0" dirty="0">
                  <a:solidFill>
                    <a:srgbClr val="0070C0"/>
                  </a:solidFill>
                  <a:cs typeface="+mn-ea"/>
                  <a:sym typeface="+mn-lt"/>
                </a:rPr>
                <a:t>实现流程</a:t>
              </a:r>
            </a:p>
          </p:txBody>
        </p:sp>
        <p:sp>
          <p:nvSpPr>
            <p:cNvPr id="2" name="矩形 1"/>
            <p:cNvSpPr>
              <a:spLocks noChangeArrowheads="1"/>
            </p:cNvSpPr>
            <p:nvPr/>
          </p:nvSpPr>
          <p:spPr bwMode="auto">
            <a:xfrm flipV="1">
              <a:off x="2019" y="272"/>
              <a:ext cx="4242" cy="33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0" name="矩形 9"/>
            <p:cNvSpPr>
              <a:spLocks noChangeArrowheads="1"/>
            </p:cNvSpPr>
            <p:nvPr/>
          </p:nvSpPr>
          <p:spPr bwMode="auto">
            <a:xfrm flipV="1">
              <a:off x="6271" y="272"/>
              <a:ext cx="986" cy="33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24264" name="Picture 8" descr="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021" y="4689248"/>
            <a:ext cx="9406427" cy="384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reeform 11"/>
          <p:cNvSpPr>
            <a:spLocks noEditPoints="1"/>
          </p:cNvSpPr>
          <p:nvPr/>
        </p:nvSpPr>
        <p:spPr bwMode="auto">
          <a:xfrm rot="16200000">
            <a:off x="343013" y="1999514"/>
            <a:ext cx="1142646" cy="1122640"/>
          </a:xfrm>
          <a:custGeom>
            <a:avLst/>
            <a:gdLst>
              <a:gd name="T0" fmla="*/ 2333 w 2333"/>
              <a:gd name="T1" fmla="*/ 0 h 1775"/>
              <a:gd name="T2" fmla="*/ 2333 w 2333"/>
              <a:gd name="T3" fmla="*/ 1331 h 1775"/>
              <a:gd name="T4" fmla="*/ 1166 w 2333"/>
              <a:gd name="T5" fmla="*/ 1775 h 1775"/>
              <a:gd name="T6" fmla="*/ 0 w 2333"/>
              <a:gd name="T7" fmla="*/ 1331 h 1775"/>
              <a:gd name="T8" fmla="*/ 0 w 2333"/>
              <a:gd name="T9" fmla="*/ 0 h 1775"/>
              <a:gd name="T10" fmla="*/ 1166 w 2333"/>
              <a:gd name="T11" fmla="*/ 444 h 1775"/>
              <a:gd name="T12" fmla="*/ 2333 w 2333"/>
              <a:gd name="T13" fmla="*/ 0 h 1775"/>
              <a:gd name="T14" fmla="*/ 1750 w 2333"/>
              <a:gd name="T15" fmla="*/ 222 h 17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333" h="1775">
                <a:moveTo>
                  <a:pt x="2333" y="0"/>
                </a:moveTo>
                <a:lnTo>
                  <a:pt x="2333" y="1331"/>
                </a:lnTo>
                <a:lnTo>
                  <a:pt x="1166" y="1775"/>
                </a:lnTo>
                <a:lnTo>
                  <a:pt x="0" y="1331"/>
                </a:lnTo>
                <a:lnTo>
                  <a:pt x="0" y="0"/>
                </a:lnTo>
                <a:lnTo>
                  <a:pt x="1166" y="444"/>
                </a:lnTo>
                <a:lnTo>
                  <a:pt x="2333" y="0"/>
                </a:lnTo>
                <a:close/>
                <a:moveTo>
                  <a:pt x="1750" y="222"/>
                </a:moveTo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68550" tIns="34274" rIns="68550" bIns="34274" numCol="1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2" name="Freeform 12"/>
          <p:cNvSpPr>
            <a:spLocks noEditPoints="1"/>
          </p:cNvSpPr>
          <p:nvPr/>
        </p:nvSpPr>
        <p:spPr bwMode="auto">
          <a:xfrm rot="16200000">
            <a:off x="1393645" y="2006211"/>
            <a:ext cx="1142646" cy="1122640"/>
          </a:xfrm>
          <a:custGeom>
            <a:avLst/>
            <a:gdLst>
              <a:gd name="T0" fmla="*/ 2333 w 2333"/>
              <a:gd name="T1" fmla="*/ 0 h 1775"/>
              <a:gd name="T2" fmla="*/ 2333 w 2333"/>
              <a:gd name="T3" fmla="*/ 1331 h 1775"/>
              <a:gd name="T4" fmla="*/ 1166 w 2333"/>
              <a:gd name="T5" fmla="*/ 1775 h 1775"/>
              <a:gd name="T6" fmla="*/ 0 w 2333"/>
              <a:gd name="T7" fmla="*/ 1331 h 1775"/>
              <a:gd name="T8" fmla="*/ 0 w 2333"/>
              <a:gd name="T9" fmla="*/ 0 h 1775"/>
              <a:gd name="T10" fmla="*/ 1166 w 2333"/>
              <a:gd name="T11" fmla="*/ 444 h 1775"/>
              <a:gd name="T12" fmla="*/ 2333 w 2333"/>
              <a:gd name="T13" fmla="*/ 0 h 1775"/>
              <a:gd name="T14" fmla="*/ 1750 w 2333"/>
              <a:gd name="T15" fmla="*/ 222 h 17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333" h="1775">
                <a:moveTo>
                  <a:pt x="2333" y="0"/>
                </a:moveTo>
                <a:lnTo>
                  <a:pt x="2333" y="1331"/>
                </a:lnTo>
                <a:lnTo>
                  <a:pt x="1166" y="1775"/>
                </a:lnTo>
                <a:lnTo>
                  <a:pt x="0" y="1331"/>
                </a:lnTo>
                <a:lnTo>
                  <a:pt x="0" y="0"/>
                </a:lnTo>
                <a:lnTo>
                  <a:pt x="1166" y="444"/>
                </a:lnTo>
                <a:lnTo>
                  <a:pt x="2333" y="0"/>
                </a:lnTo>
                <a:close/>
                <a:moveTo>
                  <a:pt x="1750" y="222"/>
                </a:moveTo>
              </a:path>
            </a:pathLst>
          </a:custGeom>
          <a:solidFill>
            <a:srgbClr val="009BD2"/>
          </a:solidFill>
          <a:ln>
            <a:noFill/>
          </a:ln>
        </p:spPr>
        <p:txBody>
          <a:bodyPr vert="horz" wrap="square" lIns="68550" tIns="34274" rIns="68550" bIns="34274" numCol="1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3" name="Freeform 13"/>
          <p:cNvSpPr>
            <a:spLocks noEditPoints="1"/>
          </p:cNvSpPr>
          <p:nvPr/>
        </p:nvSpPr>
        <p:spPr bwMode="auto">
          <a:xfrm rot="16200000">
            <a:off x="2473138" y="2013534"/>
            <a:ext cx="1142646" cy="1121386"/>
          </a:xfrm>
          <a:custGeom>
            <a:avLst/>
            <a:gdLst>
              <a:gd name="T0" fmla="*/ 2333 w 2333"/>
              <a:gd name="T1" fmla="*/ 0 h 1774"/>
              <a:gd name="T2" fmla="*/ 2333 w 2333"/>
              <a:gd name="T3" fmla="*/ 1331 h 1774"/>
              <a:gd name="T4" fmla="*/ 1166 w 2333"/>
              <a:gd name="T5" fmla="*/ 1774 h 1774"/>
              <a:gd name="T6" fmla="*/ 0 w 2333"/>
              <a:gd name="T7" fmla="*/ 1331 h 1774"/>
              <a:gd name="T8" fmla="*/ 0 w 2333"/>
              <a:gd name="T9" fmla="*/ 0 h 1774"/>
              <a:gd name="T10" fmla="*/ 1166 w 2333"/>
              <a:gd name="T11" fmla="*/ 443 h 1774"/>
              <a:gd name="T12" fmla="*/ 2333 w 2333"/>
              <a:gd name="T13" fmla="*/ 0 h 1774"/>
              <a:gd name="T14" fmla="*/ 1750 w 2333"/>
              <a:gd name="T15" fmla="*/ 221 h 1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333" h="1774">
                <a:moveTo>
                  <a:pt x="2333" y="0"/>
                </a:moveTo>
                <a:lnTo>
                  <a:pt x="2333" y="1331"/>
                </a:lnTo>
                <a:lnTo>
                  <a:pt x="1166" y="1774"/>
                </a:lnTo>
                <a:lnTo>
                  <a:pt x="0" y="1331"/>
                </a:lnTo>
                <a:lnTo>
                  <a:pt x="0" y="0"/>
                </a:lnTo>
                <a:lnTo>
                  <a:pt x="1166" y="443"/>
                </a:lnTo>
                <a:lnTo>
                  <a:pt x="2333" y="0"/>
                </a:lnTo>
                <a:close/>
                <a:moveTo>
                  <a:pt x="1750" y="221"/>
                </a:moveTo>
              </a:path>
            </a:pathLst>
          </a:custGeom>
          <a:solidFill>
            <a:srgbClr val="0282D0"/>
          </a:solidFill>
          <a:ln>
            <a:noFill/>
          </a:ln>
        </p:spPr>
        <p:txBody>
          <a:bodyPr vert="horz" wrap="square" lIns="68550" tIns="34274" rIns="68550" bIns="34274" numCol="1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4" name="Freeform 13"/>
          <p:cNvSpPr>
            <a:spLocks noEditPoints="1"/>
          </p:cNvSpPr>
          <p:nvPr/>
        </p:nvSpPr>
        <p:spPr bwMode="auto">
          <a:xfrm rot="16200000">
            <a:off x="3586508" y="2010509"/>
            <a:ext cx="1142646" cy="1121386"/>
          </a:xfrm>
          <a:custGeom>
            <a:avLst/>
            <a:gdLst>
              <a:gd name="T0" fmla="*/ 2333 w 2333"/>
              <a:gd name="T1" fmla="*/ 0 h 1774"/>
              <a:gd name="T2" fmla="*/ 2333 w 2333"/>
              <a:gd name="T3" fmla="*/ 1331 h 1774"/>
              <a:gd name="T4" fmla="*/ 1166 w 2333"/>
              <a:gd name="T5" fmla="*/ 1774 h 1774"/>
              <a:gd name="T6" fmla="*/ 0 w 2333"/>
              <a:gd name="T7" fmla="*/ 1331 h 1774"/>
              <a:gd name="T8" fmla="*/ 0 w 2333"/>
              <a:gd name="T9" fmla="*/ 0 h 1774"/>
              <a:gd name="T10" fmla="*/ 1166 w 2333"/>
              <a:gd name="T11" fmla="*/ 443 h 1774"/>
              <a:gd name="T12" fmla="*/ 2333 w 2333"/>
              <a:gd name="T13" fmla="*/ 0 h 1774"/>
              <a:gd name="T14" fmla="*/ 1750 w 2333"/>
              <a:gd name="T15" fmla="*/ 221 h 1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333" h="1774">
                <a:moveTo>
                  <a:pt x="2333" y="0"/>
                </a:moveTo>
                <a:lnTo>
                  <a:pt x="2333" y="1331"/>
                </a:lnTo>
                <a:lnTo>
                  <a:pt x="1166" y="1774"/>
                </a:lnTo>
                <a:lnTo>
                  <a:pt x="0" y="1331"/>
                </a:lnTo>
                <a:lnTo>
                  <a:pt x="0" y="0"/>
                </a:lnTo>
                <a:lnTo>
                  <a:pt x="1166" y="443"/>
                </a:lnTo>
                <a:lnTo>
                  <a:pt x="2333" y="0"/>
                </a:lnTo>
                <a:close/>
                <a:moveTo>
                  <a:pt x="1750" y="221"/>
                </a:moveTo>
              </a:path>
            </a:pathLst>
          </a:custGeom>
          <a:solidFill>
            <a:srgbClr val="0067B4"/>
          </a:solidFill>
          <a:ln>
            <a:noFill/>
          </a:ln>
        </p:spPr>
        <p:txBody>
          <a:bodyPr vert="horz" wrap="square" lIns="68550" tIns="34274" rIns="68550" bIns="34274" numCol="1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5" name="Freeform 13"/>
          <p:cNvSpPr>
            <a:spLocks noEditPoints="1"/>
          </p:cNvSpPr>
          <p:nvPr/>
        </p:nvSpPr>
        <p:spPr bwMode="auto">
          <a:xfrm rot="16200000">
            <a:off x="4633378" y="2041517"/>
            <a:ext cx="1142646" cy="1121386"/>
          </a:xfrm>
          <a:custGeom>
            <a:avLst/>
            <a:gdLst>
              <a:gd name="T0" fmla="*/ 2333 w 2333"/>
              <a:gd name="T1" fmla="*/ 0 h 1774"/>
              <a:gd name="T2" fmla="*/ 2333 w 2333"/>
              <a:gd name="T3" fmla="*/ 1331 h 1774"/>
              <a:gd name="T4" fmla="*/ 1166 w 2333"/>
              <a:gd name="T5" fmla="*/ 1774 h 1774"/>
              <a:gd name="T6" fmla="*/ 0 w 2333"/>
              <a:gd name="T7" fmla="*/ 1331 h 1774"/>
              <a:gd name="T8" fmla="*/ 0 w 2333"/>
              <a:gd name="T9" fmla="*/ 0 h 1774"/>
              <a:gd name="T10" fmla="*/ 1166 w 2333"/>
              <a:gd name="T11" fmla="*/ 443 h 1774"/>
              <a:gd name="T12" fmla="*/ 2333 w 2333"/>
              <a:gd name="T13" fmla="*/ 0 h 1774"/>
              <a:gd name="T14" fmla="*/ 1750 w 2333"/>
              <a:gd name="T15" fmla="*/ 221 h 1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333" h="1774">
                <a:moveTo>
                  <a:pt x="2333" y="0"/>
                </a:moveTo>
                <a:lnTo>
                  <a:pt x="2333" y="1331"/>
                </a:lnTo>
                <a:lnTo>
                  <a:pt x="1166" y="1774"/>
                </a:lnTo>
                <a:lnTo>
                  <a:pt x="0" y="1331"/>
                </a:lnTo>
                <a:lnTo>
                  <a:pt x="0" y="0"/>
                </a:lnTo>
                <a:lnTo>
                  <a:pt x="1166" y="443"/>
                </a:lnTo>
                <a:lnTo>
                  <a:pt x="2333" y="0"/>
                </a:lnTo>
                <a:close/>
                <a:moveTo>
                  <a:pt x="1750" y="221"/>
                </a:moveTo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68550" tIns="34274" rIns="68550" bIns="34274" numCol="1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6" name="Freeform 13"/>
          <p:cNvSpPr>
            <a:spLocks noEditPoints="1"/>
          </p:cNvSpPr>
          <p:nvPr/>
        </p:nvSpPr>
        <p:spPr bwMode="auto">
          <a:xfrm rot="16200000">
            <a:off x="5744240" y="2041517"/>
            <a:ext cx="1142646" cy="1121386"/>
          </a:xfrm>
          <a:custGeom>
            <a:avLst/>
            <a:gdLst>
              <a:gd name="T0" fmla="*/ 2333 w 2333"/>
              <a:gd name="T1" fmla="*/ 0 h 1774"/>
              <a:gd name="T2" fmla="*/ 2333 w 2333"/>
              <a:gd name="T3" fmla="*/ 1331 h 1774"/>
              <a:gd name="T4" fmla="*/ 1166 w 2333"/>
              <a:gd name="T5" fmla="*/ 1774 h 1774"/>
              <a:gd name="T6" fmla="*/ 0 w 2333"/>
              <a:gd name="T7" fmla="*/ 1331 h 1774"/>
              <a:gd name="T8" fmla="*/ 0 w 2333"/>
              <a:gd name="T9" fmla="*/ 0 h 1774"/>
              <a:gd name="T10" fmla="*/ 1166 w 2333"/>
              <a:gd name="T11" fmla="*/ 443 h 1774"/>
              <a:gd name="T12" fmla="*/ 2333 w 2333"/>
              <a:gd name="T13" fmla="*/ 0 h 1774"/>
              <a:gd name="T14" fmla="*/ 1750 w 2333"/>
              <a:gd name="T15" fmla="*/ 221 h 1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333" h="1774">
                <a:moveTo>
                  <a:pt x="2333" y="0"/>
                </a:moveTo>
                <a:lnTo>
                  <a:pt x="2333" y="1331"/>
                </a:lnTo>
                <a:lnTo>
                  <a:pt x="1166" y="1774"/>
                </a:lnTo>
                <a:lnTo>
                  <a:pt x="0" y="1331"/>
                </a:lnTo>
                <a:lnTo>
                  <a:pt x="0" y="0"/>
                </a:lnTo>
                <a:lnTo>
                  <a:pt x="1166" y="443"/>
                </a:lnTo>
                <a:lnTo>
                  <a:pt x="2333" y="0"/>
                </a:lnTo>
                <a:close/>
                <a:moveTo>
                  <a:pt x="1750" y="221"/>
                </a:moveTo>
              </a:path>
            </a:pathLst>
          </a:custGeom>
          <a:solidFill>
            <a:srgbClr val="009BD2"/>
          </a:solidFill>
          <a:ln>
            <a:noFill/>
          </a:ln>
        </p:spPr>
        <p:txBody>
          <a:bodyPr vert="horz" wrap="square" lIns="68550" tIns="34274" rIns="68550" bIns="34274" numCol="1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7" name="Freeform 13"/>
          <p:cNvSpPr>
            <a:spLocks noEditPoints="1"/>
          </p:cNvSpPr>
          <p:nvPr/>
        </p:nvSpPr>
        <p:spPr bwMode="auto">
          <a:xfrm rot="16200000">
            <a:off x="6824360" y="2041517"/>
            <a:ext cx="1142646" cy="1121386"/>
          </a:xfrm>
          <a:custGeom>
            <a:avLst/>
            <a:gdLst>
              <a:gd name="T0" fmla="*/ 2333 w 2333"/>
              <a:gd name="T1" fmla="*/ 0 h 1774"/>
              <a:gd name="T2" fmla="*/ 2333 w 2333"/>
              <a:gd name="T3" fmla="*/ 1331 h 1774"/>
              <a:gd name="T4" fmla="*/ 1166 w 2333"/>
              <a:gd name="T5" fmla="*/ 1774 h 1774"/>
              <a:gd name="T6" fmla="*/ 0 w 2333"/>
              <a:gd name="T7" fmla="*/ 1331 h 1774"/>
              <a:gd name="T8" fmla="*/ 0 w 2333"/>
              <a:gd name="T9" fmla="*/ 0 h 1774"/>
              <a:gd name="T10" fmla="*/ 1166 w 2333"/>
              <a:gd name="T11" fmla="*/ 443 h 1774"/>
              <a:gd name="T12" fmla="*/ 2333 w 2333"/>
              <a:gd name="T13" fmla="*/ 0 h 1774"/>
              <a:gd name="T14" fmla="*/ 1750 w 2333"/>
              <a:gd name="T15" fmla="*/ 221 h 1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333" h="1774">
                <a:moveTo>
                  <a:pt x="2333" y="0"/>
                </a:moveTo>
                <a:lnTo>
                  <a:pt x="2333" y="1331"/>
                </a:lnTo>
                <a:lnTo>
                  <a:pt x="1166" y="1774"/>
                </a:lnTo>
                <a:lnTo>
                  <a:pt x="0" y="1331"/>
                </a:lnTo>
                <a:lnTo>
                  <a:pt x="0" y="0"/>
                </a:lnTo>
                <a:lnTo>
                  <a:pt x="1166" y="443"/>
                </a:lnTo>
                <a:lnTo>
                  <a:pt x="2333" y="0"/>
                </a:lnTo>
                <a:close/>
                <a:moveTo>
                  <a:pt x="1750" y="221"/>
                </a:moveTo>
              </a:path>
            </a:pathLst>
          </a:custGeom>
          <a:solidFill>
            <a:srgbClr val="0282D0"/>
          </a:solidFill>
          <a:ln>
            <a:noFill/>
          </a:ln>
        </p:spPr>
        <p:txBody>
          <a:bodyPr vert="horz" wrap="square" lIns="68550" tIns="34274" rIns="68550" bIns="34274" numCol="1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8" name="Freeform 13"/>
          <p:cNvSpPr>
            <a:spLocks noEditPoints="1"/>
          </p:cNvSpPr>
          <p:nvPr/>
        </p:nvSpPr>
        <p:spPr bwMode="auto">
          <a:xfrm rot="16200000">
            <a:off x="7904480" y="2041517"/>
            <a:ext cx="1142646" cy="1121385"/>
          </a:xfrm>
          <a:custGeom>
            <a:avLst/>
            <a:gdLst>
              <a:gd name="T0" fmla="*/ 2333 w 2333"/>
              <a:gd name="T1" fmla="*/ 0 h 1774"/>
              <a:gd name="T2" fmla="*/ 2333 w 2333"/>
              <a:gd name="T3" fmla="*/ 1331 h 1774"/>
              <a:gd name="T4" fmla="*/ 1166 w 2333"/>
              <a:gd name="T5" fmla="*/ 1774 h 1774"/>
              <a:gd name="T6" fmla="*/ 0 w 2333"/>
              <a:gd name="T7" fmla="*/ 1331 h 1774"/>
              <a:gd name="T8" fmla="*/ 0 w 2333"/>
              <a:gd name="T9" fmla="*/ 0 h 1774"/>
              <a:gd name="T10" fmla="*/ 1166 w 2333"/>
              <a:gd name="T11" fmla="*/ 443 h 1774"/>
              <a:gd name="T12" fmla="*/ 2333 w 2333"/>
              <a:gd name="T13" fmla="*/ 0 h 1774"/>
              <a:gd name="T14" fmla="*/ 1750 w 2333"/>
              <a:gd name="T15" fmla="*/ 221 h 1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333" h="1774">
                <a:moveTo>
                  <a:pt x="2333" y="0"/>
                </a:moveTo>
                <a:lnTo>
                  <a:pt x="2333" y="1331"/>
                </a:lnTo>
                <a:lnTo>
                  <a:pt x="1166" y="1774"/>
                </a:lnTo>
                <a:lnTo>
                  <a:pt x="0" y="1331"/>
                </a:lnTo>
                <a:lnTo>
                  <a:pt x="0" y="0"/>
                </a:lnTo>
                <a:lnTo>
                  <a:pt x="1166" y="443"/>
                </a:lnTo>
                <a:lnTo>
                  <a:pt x="2333" y="0"/>
                </a:lnTo>
                <a:close/>
                <a:moveTo>
                  <a:pt x="1750" y="221"/>
                </a:moveTo>
              </a:path>
            </a:pathLst>
          </a:custGeom>
          <a:solidFill>
            <a:srgbClr val="0067B4"/>
          </a:solidFill>
          <a:ln>
            <a:noFill/>
          </a:ln>
        </p:spPr>
        <p:txBody>
          <a:bodyPr vert="horz" wrap="square" lIns="68550" tIns="34274" rIns="68550" bIns="34274" numCol="1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31" name="TextBox 241"/>
          <p:cNvSpPr txBox="1"/>
          <p:nvPr/>
        </p:nvSpPr>
        <p:spPr>
          <a:xfrm>
            <a:off x="582163" y="2211710"/>
            <a:ext cx="677469" cy="684771"/>
          </a:xfrm>
          <a:prstGeom prst="rect">
            <a:avLst/>
          </a:prstGeom>
          <a:noFill/>
        </p:spPr>
        <p:txBody>
          <a:bodyPr wrap="squar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prstClr val="white"/>
                </a:solidFill>
                <a:cs typeface="+mn-ea"/>
                <a:sym typeface="+mn-lt"/>
              </a:rPr>
              <a:t>上传图片</a:t>
            </a:r>
          </a:p>
        </p:txBody>
      </p:sp>
      <p:sp>
        <p:nvSpPr>
          <p:cNvPr id="32" name="TextBox 242"/>
          <p:cNvSpPr txBox="1"/>
          <p:nvPr/>
        </p:nvSpPr>
        <p:spPr>
          <a:xfrm>
            <a:off x="1634083" y="2211710"/>
            <a:ext cx="777677" cy="684771"/>
          </a:xfrm>
          <a:prstGeom prst="rect">
            <a:avLst/>
          </a:prstGeom>
          <a:noFill/>
        </p:spPr>
        <p:txBody>
          <a:bodyPr wrap="squar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prstClr val="white"/>
                </a:solidFill>
                <a:cs typeface="+mn-ea"/>
                <a:sym typeface="+mn-lt"/>
              </a:rPr>
              <a:t>后台接收</a:t>
            </a:r>
          </a:p>
        </p:txBody>
      </p:sp>
      <p:sp>
        <p:nvSpPr>
          <p:cNvPr id="33" name="TextBox 243"/>
          <p:cNvSpPr txBox="1"/>
          <p:nvPr/>
        </p:nvSpPr>
        <p:spPr>
          <a:xfrm>
            <a:off x="3779912" y="2211710"/>
            <a:ext cx="677919" cy="684771"/>
          </a:xfrm>
          <a:prstGeom prst="rect">
            <a:avLst/>
          </a:prstGeom>
          <a:noFill/>
        </p:spPr>
        <p:txBody>
          <a:bodyPr wrap="squar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prstClr val="white"/>
                </a:solidFill>
                <a:cs typeface="+mn-ea"/>
                <a:sym typeface="+mn-lt"/>
              </a:rPr>
              <a:t>图像识别</a:t>
            </a:r>
          </a:p>
        </p:txBody>
      </p:sp>
      <p:sp>
        <p:nvSpPr>
          <p:cNvPr id="34" name="TextBox 244"/>
          <p:cNvSpPr txBox="1"/>
          <p:nvPr/>
        </p:nvSpPr>
        <p:spPr>
          <a:xfrm>
            <a:off x="2699792" y="2211710"/>
            <a:ext cx="690785" cy="684771"/>
          </a:xfrm>
          <a:prstGeom prst="rect">
            <a:avLst/>
          </a:prstGeom>
          <a:noFill/>
        </p:spPr>
        <p:txBody>
          <a:bodyPr wrap="squar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prstClr val="white"/>
                </a:solidFill>
                <a:cs typeface="+mn-ea"/>
                <a:sym typeface="+mn-lt"/>
              </a:rPr>
              <a:t>内容审核</a:t>
            </a:r>
          </a:p>
        </p:txBody>
      </p:sp>
      <p:sp>
        <p:nvSpPr>
          <p:cNvPr id="35" name="TextBox 245"/>
          <p:cNvSpPr txBox="1"/>
          <p:nvPr/>
        </p:nvSpPr>
        <p:spPr>
          <a:xfrm>
            <a:off x="4860031" y="2221951"/>
            <a:ext cx="910671" cy="684771"/>
          </a:xfrm>
          <a:prstGeom prst="rect">
            <a:avLst/>
          </a:prstGeom>
          <a:noFill/>
        </p:spPr>
        <p:txBody>
          <a:bodyPr wrap="squar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prstClr val="white"/>
                </a:solidFill>
                <a:cs typeface="+mn-ea"/>
                <a:sym typeface="+mn-lt"/>
              </a:rPr>
              <a:t>自定义审核</a:t>
            </a:r>
          </a:p>
        </p:txBody>
      </p:sp>
      <p:sp>
        <p:nvSpPr>
          <p:cNvPr id="36" name="TextBox 246"/>
          <p:cNvSpPr txBox="1"/>
          <p:nvPr/>
        </p:nvSpPr>
        <p:spPr>
          <a:xfrm>
            <a:off x="6012160" y="2083259"/>
            <a:ext cx="710549" cy="992547"/>
          </a:xfrm>
          <a:prstGeom prst="rect">
            <a:avLst/>
          </a:prstGeom>
          <a:noFill/>
        </p:spPr>
        <p:txBody>
          <a:bodyPr wrap="squar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prstClr val="white"/>
                </a:solidFill>
                <a:cs typeface="+mn-ea"/>
                <a:sym typeface="+mn-lt"/>
              </a:rPr>
              <a:t>校准识别结果</a:t>
            </a:r>
          </a:p>
        </p:txBody>
      </p:sp>
      <p:sp>
        <p:nvSpPr>
          <p:cNvPr id="37" name="TextBox 247"/>
          <p:cNvSpPr txBox="1"/>
          <p:nvPr/>
        </p:nvSpPr>
        <p:spPr>
          <a:xfrm>
            <a:off x="7020272" y="2067694"/>
            <a:ext cx="1002976" cy="992547"/>
          </a:xfrm>
          <a:prstGeom prst="rect">
            <a:avLst/>
          </a:prstGeom>
          <a:noFill/>
        </p:spPr>
        <p:txBody>
          <a:bodyPr wrap="squar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prstClr val="white"/>
                </a:solidFill>
                <a:cs typeface="+mn-ea"/>
                <a:sym typeface="+mn-lt"/>
              </a:rPr>
              <a:t>获取  名称、分类</a:t>
            </a:r>
          </a:p>
        </p:txBody>
      </p:sp>
      <p:sp>
        <p:nvSpPr>
          <p:cNvPr id="38" name="TextBox 248"/>
          <p:cNvSpPr txBox="1"/>
          <p:nvPr/>
        </p:nvSpPr>
        <p:spPr>
          <a:xfrm>
            <a:off x="8172400" y="2211710"/>
            <a:ext cx="703185" cy="684771"/>
          </a:xfrm>
          <a:prstGeom prst="rect">
            <a:avLst/>
          </a:prstGeom>
          <a:noFill/>
        </p:spPr>
        <p:txBody>
          <a:bodyPr wrap="squar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prstClr val="white"/>
                </a:solidFill>
                <a:cs typeface="+mn-ea"/>
                <a:sym typeface="+mn-lt"/>
              </a:rPr>
              <a:t>返回前端</a:t>
            </a:r>
          </a:p>
        </p:txBody>
      </p:sp>
      <p:cxnSp>
        <p:nvCxnSpPr>
          <p:cNvPr id="42" name="直接连接符 41"/>
          <p:cNvCxnSpPr/>
          <p:nvPr/>
        </p:nvCxnSpPr>
        <p:spPr>
          <a:xfrm>
            <a:off x="755576" y="3132157"/>
            <a:ext cx="0" cy="918606"/>
          </a:xfrm>
          <a:prstGeom prst="line">
            <a:avLst/>
          </a:prstGeom>
          <a:noFill/>
          <a:ln w="19050" cap="flat" cmpd="sng" algn="ctr">
            <a:solidFill>
              <a:srgbClr val="7F7F7F">
                <a:lumMod val="60000"/>
                <a:lumOff val="40000"/>
              </a:srgbClr>
            </a:solidFill>
            <a:prstDash val="sysDash"/>
          </a:ln>
          <a:effectLst/>
        </p:spPr>
      </p:cxnSp>
      <p:cxnSp>
        <p:nvCxnSpPr>
          <p:cNvPr id="43" name="直接连接符 42"/>
          <p:cNvCxnSpPr/>
          <p:nvPr/>
        </p:nvCxnSpPr>
        <p:spPr>
          <a:xfrm>
            <a:off x="1950312" y="1077601"/>
            <a:ext cx="0" cy="918606"/>
          </a:xfrm>
          <a:prstGeom prst="line">
            <a:avLst/>
          </a:prstGeom>
          <a:noFill/>
          <a:ln w="19050" cap="flat" cmpd="sng" algn="ctr">
            <a:solidFill>
              <a:srgbClr val="7F7F7F">
                <a:lumMod val="60000"/>
                <a:lumOff val="40000"/>
              </a:srgbClr>
            </a:solidFill>
            <a:prstDash val="sysDash"/>
          </a:ln>
          <a:effectLst/>
        </p:spPr>
      </p:cxnSp>
      <p:cxnSp>
        <p:nvCxnSpPr>
          <p:cNvPr id="44" name="直接连接符 43"/>
          <p:cNvCxnSpPr>
            <a:cxnSpLocks/>
          </p:cNvCxnSpPr>
          <p:nvPr/>
        </p:nvCxnSpPr>
        <p:spPr>
          <a:xfrm>
            <a:off x="2915816" y="3132157"/>
            <a:ext cx="0" cy="459303"/>
          </a:xfrm>
          <a:prstGeom prst="line">
            <a:avLst/>
          </a:prstGeom>
          <a:noFill/>
          <a:ln w="19050" cap="flat" cmpd="sng" algn="ctr">
            <a:solidFill>
              <a:srgbClr val="7F7F7F">
                <a:lumMod val="60000"/>
                <a:lumOff val="40000"/>
              </a:srgbClr>
            </a:solidFill>
            <a:prstDash val="sysDash"/>
          </a:ln>
          <a:effectLst/>
        </p:spPr>
      </p:cxnSp>
      <p:cxnSp>
        <p:nvCxnSpPr>
          <p:cNvPr id="45" name="直接连接符 44"/>
          <p:cNvCxnSpPr>
            <a:cxnSpLocks/>
          </p:cNvCxnSpPr>
          <p:nvPr/>
        </p:nvCxnSpPr>
        <p:spPr>
          <a:xfrm>
            <a:off x="4118981" y="1453853"/>
            <a:ext cx="0" cy="577033"/>
          </a:xfrm>
          <a:prstGeom prst="line">
            <a:avLst/>
          </a:prstGeom>
          <a:noFill/>
          <a:ln w="19050" cap="flat" cmpd="sng" algn="ctr">
            <a:solidFill>
              <a:srgbClr val="7F7F7F">
                <a:lumMod val="60000"/>
                <a:lumOff val="40000"/>
              </a:srgbClr>
            </a:solidFill>
            <a:prstDash val="sysDash"/>
          </a:ln>
          <a:effectLst/>
        </p:spPr>
      </p:cxnSp>
      <p:cxnSp>
        <p:nvCxnSpPr>
          <p:cNvPr id="46" name="直接连接符 45"/>
          <p:cNvCxnSpPr>
            <a:cxnSpLocks/>
          </p:cNvCxnSpPr>
          <p:nvPr/>
        </p:nvCxnSpPr>
        <p:spPr>
          <a:xfrm>
            <a:off x="5148064" y="3164375"/>
            <a:ext cx="0" cy="343479"/>
          </a:xfrm>
          <a:prstGeom prst="line">
            <a:avLst/>
          </a:prstGeom>
          <a:noFill/>
          <a:ln w="19050" cap="flat" cmpd="sng" algn="ctr">
            <a:solidFill>
              <a:srgbClr val="7F7F7F">
                <a:lumMod val="60000"/>
                <a:lumOff val="40000"/>
              </a:srgbClr>
            </a:solidFill>
            <a:prstDash val="sysDash"/>
          </a:ln>
          <a:effectLst/>
        </p:spPr>
      </p:cxnSp>
      <p:cxnSp>
        <p:nvCxnSpPr>
          <p:cNvPr id="47" name="直接连接符 46"/>
          <p:cNvCxnSpPr>
            <a:cxnSpLocks/>
          </p:cNvCxnSpPr>
          <p:nvPr/>
        </p:nvCxnSpPr>
        <p:spPr>
          <a:xfrm>
            <a:off x="6262537" y="1536904"/>
            <a:ext cx="0" cy="538304"/>
          </a:xfrm>
          <a:prstGeom prst="line">
            <a:avLst/>
          </a:prstGeom>
          <a:noFill/>
          <a:ln w="19050" cap="flat" cmpd="sng" algn="ctr">
            <a:solidFill>
              <a:srgbClr val="7F7F7F">
                <a:lumMod val="60000"/>
                <a:lumOff val="40000"/>
              </a:srgbClr>
            </a:solidFill>
            <a:prstDash val="sysDash"/>
          </a:ln>
          <a:effectLst/>
        </p:spPr>
      </p:cxnSp>
      <p:cxnSp>
        <p:nvCxnSpPr>
          <p:cNvPr id="48" name="直接连接符 47"/>
          <p:cNvCxnSpPr>
            <a:cxnSpLocks/>
          </p:cNvCxnSpPr>
          <p:nvPr/>
        </p:nvCxnSpPr>
        <p:spPr>
          <a:xfrm>
            <a:off x="7373912" y="3164375"/>
            <a:ext cx="0" cy="542395"/>
          </a:xfrm>
          <a:prstGeom prst="line">
            <a:avLst/>
          </a:prstGeom>
          <a:noFill/>
          <a:ln w="19050" cap="flat" cmpd="sng" algn="ctr">
            <a:solidFill>
              <a:srgbClr val="7F7F7F">
                <a:lumMod val="60000"/>
                <a:lumOff val="40000"/>
              </a:srgbClr>
            </a:solidFill>
            <a:prstDash val="sysDash"/>
          </a:ln>
          <a:effectLst/>
        </p:spPr>
      </p:cxnSp>
      <p:cxnSp>
        <p:nvCxnSpPr>
          <p:cNvPr id="49" name="直接连接符 48"/>
          <p:cNvCxnSpPr>
            <a:cxnSpLocks/>
          </p:cNvCxnSpPr>
          <p:nvPr/>
        </p:nvCxnSpPr>
        <p:spPr>
          <a:xfrm flipH="1">
            <a:off x="8475803" y="1491630"/>
            <a:ext cx="1" cy="664455"/>
          </a:xfrm>
          <a:prstGeom prst="line">
            <a:avLst/>
          </a:prstGeom>
          <a:noFill/>
          <a:ln w="19050" cap="flat" cmpd="sng" algn="ctr">
            <a:solidFill>
              <a:srgbClr val="7F7F7F">
                <a:lumMod val="60000"/>
                <a:lumOff val="40000"/>
              </a:srgbClr>
            </a:solidFill>
            <a:prstDash val="sysDash"/>
          </a:ln>
          <a:effectLst/>
        </p:spPr>
      </p:cxnSp>
      <p:sp>
        <p:nvSpPr>
          <p:cNvPr id="53" name="Rectangle 28"/>
          <p:cNvSpPr>
            <a:spLocks noChangeArrowheads="1"/>
          </p:cNvSpPr>
          <p:nvPr/>
        </p:nvSpPr>
        <p:spPr bwMode="auto">
          <a:xfrm>
            <a:off x="56017" y="4076533"/>
            <a:ext cx="1866334" cy="6364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8" tIns="34285" rIns="68568" bIns="34285">
            <a:spAutoFit/>
          </a:bodyPr>
          <a:lstStyle/>
          <a:p>
            <a:pPr defTabSz="914103">
              <a:lnSpc>
                <a:spcPct val="120000"/>
              </a:lnSpc>
              <a:defRPr/>
            </a:pP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卖方选择图片</a:t>
            </a:r>
            <a:endParaRPr lang="en-US" altLang="zh-CN" sz="1600" b="1" kern="0" dirty="0">
              <a:solidFill>
                <a:srgbClr val="7F7F7F">
                  <a:lumMod val="50000"/>
                </a:srgbClr>
              </a:solidFill>
              <a:cs typeface="+mn-ea"/>
              <a:sym typeface="+mn-lt"/>
            </a:endParaRPr>
          </a:p>
          <a:p>
            <a:pPr defTabSz="914103">
              <a:lnSpc>
                <a:spcPct val="120000"/>
              </a:lnSpc>
              <a:defRPr/>
            </a:pP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进行上传</a:t>
            </a:r>
          </a:p>
        </p:txBody>
      </p:sp>
      <p:sp>
        <p:nvSpPr>
          <p:cNvPr id="54" name="Rectangle 28"/>
          <p:cNvSpPr>
            <a:spLocks noChangeArrowheads="1"/>
          </p:cNvSpPr>
          <p:nvPr/>
        </p:nvSpPr>
        <p:spPr bwMode="auto">
          <a:xfrm>
            <a:off x="951121" y="543771"/>
            <a:ext cx="1866334" cy="6364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8" tIns="34285" rIns="68568" bIns="34285">
            <a:spAutoFit/>
          </a:bodyPr>
          <a:lstStyle/>
          <a:p>
            <a:pPr defTabSz="914103">
              <a:lnSpc>
                <a:spcPct val="120000"/>
              </a:lnSpc>
              <a:defRPr/>
            </a:pP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接收前端的图片，修改为二进制格式</a:t>
            </a:r>
          </a:p>
        </p:txBody>
      </p:sp>
      <p:sp>
        <p:nvSpPr>
          <p:cNvPr id="55" name="Rectangle 28"/>
          <p:cNvSpPr>
            <a:spLocks noChangeArrowheads="1"/>
          </p:cNvSpPr>
          <p:nvPr/>
        </p:nvSpPr>
        <p:spPr bwMode="auto">
          <a:xfrm>
            <a:off x="3347864" y="559718"/>
            <a:ext cx="1866334" cy="93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8" tIns="34285" rIns="68568" bIns="34285">
            <a:spAutoFit/>
          </a:bodyPr>
          <a:lstStyle/>
          <a:p>
            <a:pPr defTabSz="914103">
              <a:lnSpc>
                <a:spcPct val="120000"/>
              </a:lnSpc>
              <a:defRPr/>
            </a:pP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调用百度</a:t>
            </a:r>
            <a:r>
              <a:rPr lang="en-US" altLang="zh-CN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API</a:t>
            </a: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的接口</a:t>
            </a:r>
            <a:r>
              <a:rPr lang="en-US" altLang="zh-CN" sz="1600" b="1" kern="0" dirty="0" err="1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AipImageClassify</a:t>
            </a:r>
            <a:r>
              <a:rPr lang="en-US" altLang="zh-CN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()</a:t>
            </a: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进行识别</a:t>
            </a:r>
          </a:p>
        </p:txBody>
      </p:sp>
      <p:sp>
        <p:nvSpPr>
          <p:cNvPr id="56" name="Rectangle 28"/>
          <p:cNvSpPr>
            <a:spLocks noChangeArrowheads="1"/>
          </p:cNvSpPr>
          <p:nvPr/>
        </p:nvSpPr>
        <p:spPr bwMode="auto">
          <a:xfrm>
            <a:off x="1727390" y="3478671"/>
            <a:ext cx="2370387" cy="122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8" tIns="34285" rIns="68568" bIns="34285">
            <a:spAutoFit/>
          </a:bodyPr>
          <a:lstStyle/>
          <a:p>
            <a:pPr defTabSz="914103">
              <a:lnSpc>
                <a:spcPct val="120000"/>
              </a:lnSpc>
              <a:defRPr/>
            </a:pP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调用百度</a:t>
            </a:r>
            <a:r>
              <a:rPr lang="en-US" altLang="zh-CN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API</a:t>
            </a: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接口</a:t>
            </a:r>
            <a:r>
              <a:rPr lang="en-US" altLang="zh-CN" sz="1600" b="1" kern="0" dirty="0" err="1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AipImageCensor</a:t>
            </a:r>
            <a:r>
              <a:rPr lang="en-US" altLang="zh-CN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()</a:t>
            </a: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进行内容识别</a:t>
            </a:r>
            <a:r>
              <a:rPr lang="en-US" altLang="zh-CN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,</a:t>
            </a: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若不合规，则直接返回不合规不予上传</a:t>
            </a:r>
          </a:p>
        </p:txBody>
      </p:sp>
      <p:sp>
        <p:nvSpPr>
          <p:cNvPr id="58" name="Rectangle 28"/>
          <p:cNvSpPr>
            <a:spLocks noChangeArrowheads="1"/>
          </p:cNvSpPr>
          <p:nvPr/>
        </p:nvSpPr>
        <p:spPr bwMode="auto">
          <a:xfrm>
            <a:off x="5258182" y="476757"/>
            <a:ext cx="2521635" cy="1082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8" tIns="34285" rIns="68568" bIns="34285">
            <a:spAutoFit/>
          </a:bodyPr>
          <a:lstStyle/>
          <a:p>
            <a:pPr defTabSz="914103">
              <a:lnSpc>
                <a:spcPct val="120000"/>
              </a:lnSpc>
              <a:defRPr/>
            </a:pPr>
            <a:r>
              <a:rPr lang="zh-CN" altLang="en-US" sz="14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对于识别后返回的</a:t>
            </a:r>
            <a:r>
              <a:rPr lang="en-US" altLang="zh-CN" sz="14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5</a:t>
            </a:r>
            <a:r>
              <a:rPr lang="zh-CN" altLang="en-US" sz="14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个结果，组成字符串，取出现最多的一个字，再返回结果中查找出带有该字的名称。即为商品名</a:t>
            </a:r>
          </a:p>
        </p:txBody>
      </p:sp>
      <p:sp>
        <p:nvSpPr>
          <p:cNvPr id="59" name="Rectangle 28"/>
          <p:cNvSpPr>
            <a:spLocks noChangeArrowheads="1"/>
          </p:cNvSpPr>
          <p:nvPr/>
        </p:nvSpPr>
        <p:spPr bwMode="auto">
          <a:xfrm>
            <a:off x="6666106" y="3706770"/>
            <a:ext cx="2370390" cy="1082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8" tIns="34285" rIns="68568" bIns="34285">
            <a:spAutoFit/>
          </a:bodyPr>
          <a:lstStyle/>
          <a:p>
            <a:pPr defTabSz="914103">
              <a:lnSpc>
                <a:spcPct val="120000"/>
              </a:lnSpc>
              <a:defRPr/>
            </a:pPr>
            <a:r>
              <a:rPr lang="zh-CN" altLang="en-US" sz="14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通过得到的商品名，查找出对应的商品类型，并与本地的商品类型进行比对，返回本地的商品类型</a:t>
            </a:r>
          </a:p>
        </p:txBody>
      </p:sp>
      <p:sp>
        <p:nvSpPr>
          <p:cNvPr id="60" name="Rectangle 28"/>
          <p:cNvSpPr>
            <a:spLocks noChangeArrowheads="1"/>
          </p:cNvSpPr>
          <p:nvPr/>
        </p:nvSpPr>
        <p:spPr bwMode="auto">
          <a:xfrm>
            <a:off x="7985850" y="521941"/>
            <a:ext cx="1866334" cy="93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8" tIns="34285" rIns="68568" bIns="34285">
            <a:spAutoFit/>
          </a:bodyPr>
          <a:lstStyle/>
          <a:p>
            <a:pPr defTabSz="914103">
              <a:lnSpc>
                <a:spcPct val="120000"/>
              </a:lnSpc>
              <a:defRPr/>
            </a:pP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将商品名和</a:t>
            </a:r>
            <a:endParaRPr lang="en-US" altLang="zh-CN" sz="1600" b="1" kern="0" dirty="0">
              <a:solidFill>
                <a:srgbClr val="7F7F7F">
                  <a:lumMod val="50000"/>
                </a:srgbClr>
              </a:solidFill>
              <a:cs typeface="+mn-ea"/>
              <a:sym typeface="+mn-lt"/>
            </a:endParaRPr>
          </a:p>
          <a:p>
            <a:pPr defTabSz="914103">
              <a:lnSpc>
                <a:spcPct val="120000"/>
              </a:lnSpc>
              <a:defRPr/>
            </a:pP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商品类型</a:t>
            </a:r>
            <a:endParaRPr lang="en-US" altLang="zh-CN" sz="1600" b="1" kern="0" dirty="0">
              <a:solidFill>
                <a:srgbClr val="7F7F7F">
                  <a:lumMod val="50000"/>
                </a:srgbClr>
              </a:solidFill>
              <a:cs typeface="+mn-ea"/>
              <a:sym typeface="+mn-lt"/>
            </a:endParaRPr>
          </a:p>
          <a:p>
            <a:pPr defTabSz="914103">
              <a:lnSpc>
                <a:spcPct val="120000"/>
              </a:lnSpc>
              <a:defRPr/>
            </a:pP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填入商品</a:t>
            </a:r>
          </a:p>
        </p:txBody>
      </p:sp>
      <p:sp>
        <p:nvSpPr>
          <p:cNvPr id="72" name="Rectangle 28">
            <a:extLst>
              <a:ext uri="{FF2B5EF4-FFF2-40B4-BE49-F238E27FC236}">
                <a16:creationId xmlns:a16="http://schemas.microsoft.com/office/drawing/2014/main" id="{ABA9D873-1FCD-4184-B530-5E68134BD9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7831" y="3485602"/>
            <a:ext cx="1995241" cy="122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8" tIns="34285" rIns="68568" bIns="34285">
            <a:spAutoFit/>
          </a:bodyPr>
          <a:lstStyle/>
          <a:p>
            <a:pPr defTabSz="914103">
              <a:lnSpc>
                <a:spcPct val="120000"/>
              </a:lnSpc>
              <a:defRPr/>
            </a:pPr>
            <a:r>
              <a:rPr lang="zh-CN" altLang="en-US" sz="1600" b="1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对于合规的图片再进行一次校验，若商品名称出现不合适的词则判定为不合规</a:t>
            </a:r>
          </a:p>
        </p:txBody>
      </p:sp>
    </p:spTree>
    <p:extLst>
      <p:ext uri="{BB962C8B-B14F-4D97-AF65-F5344CB8AC3E}">
        <p14:creationId xmlns:p14="http://schemas.microsoft.com/office/powerpoint/2010/main" val="2392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4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4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100"/>
                            </p:stCondLst>
                            <p:childTnLst>
                              <p:par>
                                <p:cTn id="4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100"/>
                            </p:stCondLst>
                            <p:childTnLst>
                              <p:par>
                                <p:cTn id="8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3600"/>
                            </p:stCondLst>
                            <p:childTnLst>
                              <p:par>
                                <p:cTn id="108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10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1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16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1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2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2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28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31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53" grpId="0"/>
      <p:bldP spid="54" grpId="0"/>
      <p:bldP spid="55" grpId="0"/>
      <p:bldP spid="56" grpId="0"/>
      <p:bldP spid="58" grpId="0"/>
      <p:bldP spid="59" grpId="0"/>
      <p:bldP spid="60" grpId="0"/>
      <p:bldP spid="7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259" name="Group 3"/>
          <p:cNvGrpSpPr>
            <a:grpSpLocks/>
          </p:cNvGrpSpPr>
          <p:nvPr/>
        </p:nvGrpSpPr>
        <p:grpSpPr bwMode="auto">
          <a:xfrm>
            <a:off x="180762" y="173887"/>
            <a:ext cx="8960602" cy="515359"/>
            <a:chOff x="142" y="138"/>
            <a:chExt cx="7115" cy="409"/>
          </a:xfrm>
        </p:grpSpPr>
        <p:sp>
          <p:nvSpPr>
            <p:cNvPr id="4" name="矩形 4"/>
            <p:cNvSpPr>
              <a:spLocks noChangeArrowheads="1"/>
            </p:cNvSpPr>
            <p:nvPr/>
          </p:nvSpPr>
          <p:spPr bwMode="auto">
            <a:xfrm>
              <a:off x="142" y="138"/>
              <a:ext cx="1274" cy="4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83049" tIns="41525" rIns="83049" bIns="41525">
              <a:spAutoFit/>
            </a:bodyPr>
            <a:lstStyle/>
            <a:p>
              <a:pPr defTabSz="879066">
                <a:defRPr/>
              </a:pPr>
              <a:r>
                <a:rPr lang="zh-CN" altLang="en-US" sz="2800" b="1" kern="0" dirty="0">
                  <a:solidFill>
                    <a:srgbClr val="0070C0"/>
                  </a:solidFill>
                  <a:latin typeface="Arial"/>
                  <a:sym typeface="+mn-lt"/>
                </a:rPr>
                <a:t>数据清洗</a:t>
              </a:r>
            </a:p>
          </p:txBody>
        </p:sp>
        <p:sp>
          <p:nvSpPr>
            <p:cNvPr id="2" name="矩形 1"/>
            <p:cNvSpPr>
              <a:spLocks noChangeArrowheads="1"/>
            </p:cNvSpPr>
            <p:nvPr/>
          </p:nvSpPr>
          <p:spPr bwMode="auto">
            <a:xfrm flipV="1">
              <a:off x="2019" y="272"/>
              <a:ext cx="4242" cy="33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10" name="矩形 9"/>
            <p:cNvSpPr>
              <a:spLocks noChangeArrowheads="1"/>
            </p:cNvSpPr>
            <p:nvPr/>
          </p:nvSpPr>
          <p:spPr bwMode="auto">
            <a:xfrm flipV="1">
              <a:off x="6271" y="272"/>
              <a:ext cx="986" cy="33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180762" y="987574"/>
            <a:ext cx="6130729" cy="1179941"/>
          </a:xfrm>
          <a:custGeom>
            <a:avLst/>
            <a:gdLst/>
            <a:ahLst/>
            <a:cxnLst/>
            <a:rect l="l" t="t" r="r" b="b"/>
            <a:pathLst>
              <a:path w="7085181" h="1244248">
                <a:moveTo>
                  <a:pt x="333395" y="0"/>
                </a:moveTo>
                <a:lnTo>
                  <a:pt x="7085181" y="0"/>
                </a:lnTo>
                <a:lnTo>
                  <a:pt x="6751786" y="1244248"/>
                </a:lnTo>
                <a:lnTo>
                  <a:pt x="0" y="1244248"/>
                </a:lnTo>
                <a:close/>
              </a:path>
            </a:pathLst>
          </a:custGeom>
          <a:solidFill>
            <a:srgbClr val="B2B2B2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kern="0">
              <a:solidFill>
                <a:sysClr val="window" lastClr="FFFFFF"/>
              </a:solidFill>
              <a:latin typeface="Arial"/>
              <a:sym typeface="+mn-lt"/>
            </a:endParaRPr>
          </a:p>
        </p:txBody>
      </p:sp>
      <p:sp>
        <p:nvSpPr>
          <p:cNvPr id="23" name="椭圆 22"/>
          <p:cNvSpPr/>
          <p:nvPr/>
        </p:nvSpPr>
        <p:spPr bwMode="auto">
          <a:xfrm>
            <a:off x="204441" y="913962"/>
            <a:ext cx="1292042" cy="1292721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50" tIns="34274" rIns="68550" bIns="34274" numCol="1" rtlCol="0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C4261D"/>
              </a:solidFill>
              <a:latin typeface="Arial"/>
              <a:sym typeface="+mn-lt"/>
            </a:endParaRPr>
          </a:p>
        </p:txBody>
      </p:sp>
      <p:sp>
        <p:nvSpPr>
          <p:cNvPr id="24" name="TextBox 35"/>
          <p:cNvSpPr txBox="1"/>
          <p:nvPr/>
        </p:nvSpPr>
        <p:spPr>
          <a:xfrm>
            <a:off x="268281" y="1333050"/>
            <a:ext cx="1164361" cy="376994"/>
          </a:xfrm>
          <a:prstGeom prst="rect">
            <a:avLst/>
          </a:prstGeom>
          <a:noFill/>
        </p:spPr>
        <p:txBody>
          <a:bodyPr wrap="non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srgbClr val="F8F8F8"/>
                </a:solidFill>
                <a:latin typeface="Arial"/>
                <a:sym typeface="+mn-lt"/>
              </a:rPr>
              <a:t>识别难点</a:t>
            </a:r>
            <a:endParaRPr lang="en-US" altLang="zh-CN" sz="2000" b="1" kern="0" dirty="0">
              <a:solidFill>
                <a:srgbClr val="F8F8F8"/>
              </a:solidFill>
              <a:latin typeface="Arial"/>
              <a:sym typeface="+mn-lt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80762" y="935928"/>
            <a:ext cx="387613" cy="387816"/>
            <a:chOff x="1807482" y="1521065"/>
            <a:chExt cx="517088" cy="517088"/>
          </a:xfrm>
        </p:grpSpPr>
        <p:sp>
          <p:nvSpPr>
            <p:cNvPr id="26" name="椭圆 25"/>
            <p:cNvSpPr/>
            <p:nvPr/>
          </p:nvSpPr>
          <p:spPr bwMode="auto">
            <a:xfrm>
              <a:off x="1807482" y="1521065"/>
              <a:ext cx="517088" cy="517088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12" tIns="45706" rIns="91412" bIns="45706" numCol="1" rtlCol="0" anchor="t" anchorCtr="0" compatLnSpc="1">
              <a:prstTxWarp prst="textNoShape">
                <a:avLst/>
              </a:prstTxWarp>
            </a:bodyPr>
            <a:lstStyle/>
            <a:p>
              <a:pPr defTabSz="914103">
                <a:defRPr/>
              </a:pP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27" name="TextBox 38"/>
            <p:cNvSpPr txBox="1"/>
            <p:nvPr/>
          </p:nvSpPr>
          <p:spPr>
            <a:xfrm>
              <a:off x="1854994" y="1533473"/>
              <a:ext cx="417426" cy="492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103">
                <a:defRPr/>
              </a:pPr>
              <a:r>
                <a:rPr lang="en-US" altLang="zh-CN" sz="1799" kern="0" dirty="0">
                  <a:solidFill>
                    <a:srgbClr val="FFFFFF"/>
                  </a:solidFill>
                  <a:latin typeface="Arial"/>
                  <a:sym typeface="+mn-lt"/>
                </a:rPr>
                <a:t>1</a:t>
              </a: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sp>
        <p:nvSpPr>
          <p:cNvPr id="28" name="TextBox 39"/>
          <p:cNvSpPr txBox="1"/>
          <p:nvPr/>
        </p:nvSpPr>
        <p:spPr>
          <a:xfrm>
            <a:off x="1661311" y="1172507"/>
            <a:ext cx="4290017" cy="6947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03">
              <a:lnSpc>
                <a:spcPct val="150000"/>
              </a:lnSpc>
              <a:defRPr/>
            </a:pP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图像识别返回结果为</a:t>
            </a:r>
            <a:r>
              <a:rPr lang="en-US" altLang="zh-CN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5</a:t>
            </a: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个可能结果，但是返回给用户的必须是一个较为精确的结果</a:t>
            </a:r>
            <a:endParaRPr lang="en-US" altLang="zh-CN" sz="1600" b="1" kern="0" dirty="0">
              <a:solidFill>
                <a:srgbClr val="000000">
                  <a:lumMod val="65000"/>
                  <a:lumOff val="35000"/>
                </a:srgbClr>
              </a:solidFill>
              <a:latin typeface="Arial"/>
              <a:sym typeface="+mn-lt"/>
            </a:endParaRPr>
          </a:p>
        </p:txBody>
      </p:sp>
      <p:sp>
        <p:nvSpPr>
          <p:cNvPr id="41" name="矩形 21">
            <a:extLst>
              <a:ext uri="{FF2B5EF4-FFF2-40B4-BE49-F238E27FC236}">
                <a16:creationId xmlns:a16="http://schemas.microsoft.com/office/drawing/2014/main" id="{5C437589-301F-40D3-94C5-7B95BDE08951}"/>
              </a:ext>
            </a:extLst>
          </p:cNvPr>
          <p:cNvSpPr/>
          <p:nvPr/>
        </p:nvSpPr>
        <p:spPr>
          <a:xfrm>
            <a:off x="107504" y="3219822"/>
            <a:ext cx="6130729" cy="1179941"/>
          </a:xfrm>
          <a:custGeom>
            <a:avLst/>
            <a:gdLst/>
            <a:ahLst/>
            <a:cxnLst/>
            <a:rect l="l" t="t" r="r" b="b"/>
            <a:pathLst>
              <a:path w="7085181" h="1244248">
                <a:moveTo>
                  <a:pt x="333395" y="0"/>
                </a:moveTo>
                <a:lnTo>
                  <a:pt x="7085181" y="0"/>
                </a:lnTo>
                <a:lnTo>
                  <a:pt x="6751786" y="1244248"/>
                </a:lnTo>
                <a:lnTo>
                  <a:pt x="0" y="1244248"/>
                </a:lnTo>
                <a:close/>
              </a:path>
            </a:pathLst>
          </a:custGeom>
          <a:solidFill>
            <a:srgbClr val="B2B2B2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kern="0">
              <a:solidFill>
                <a:sysClr val="window" lastClr="FFFFFF"/>
              </a:solidFill>
              <a:latin typeface="Arial"/>
              <a:sym typeface="+mn-lt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9B733073-ED94-4ED2-BB44-004755C5ADCF}"/>
              </a:ext>
            </a:extLst>
          </p:cNvPr>
          <p:cNvSpPr/>
          <p:nvPr/>
        </p:nvSpPr>
        <p:spPr bwMode="auto">
          <a:xfrm>
            <a:off x="131183" y="3146210"/>
            <a:ext cx="1292042" cy="1292721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50" tIns="34274" rIns="68550" bIns="34274" numCol="1" rtlCol="0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C4261D"/>
              </a:solidFill>
              <a:latin typeface="Arial"/>
              <a:sym typeface="+mn-lt"/>
            </a:endParaRPr>
          </a:p>
        </p:txBody>
      </p:sp>
      <p:sp>
        <p:nvSpPr>
          <p:cNvPr id="43" name="TextBox 35">
            <a:extLst>
              <a:ext uri="{FF2B5EF4-FFF2-40B4-BE49-F238E27FC236}">
                <a16:creationId xmlns:a16="http://schemas.microsoft.com/office/drawing/2014/main" id="{FFB194AD-A122-4C15-B0E3-D225A72317C5}"/>
              </a:ext>
            </a:extLst>
          </p:cNvPr>
          <p:cNvSpPr txBox="1"/>
          <p:nvPr/>
        </p:nvSpPr>
        <p:spPr>
          <a:xfrm>
            <a:off x="195023" y="3565298"/>
            <a:ext cx="1164361" cy="376994"/>
          </a:xfrm>
          <a:prstGeom prst="rect">
            <a:avLst/>
          </a:prstGeom>
          <a:noFill/>
        </p:spPr>
        <p:txBody>
          <a:bodyPr wrap="non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srgbClr val="F8F8F8"/>
                </a:solidFill>
                <a:latin typeface="Arial"/>
                <a:sym typeface="+mn-lt"/>
              </a:rPr>
              <a:t>审核难点</a:t>
            </a:r>
            <a:endParaRPr lang="en-US" altLang="zh-CN" sz="2000" b="1" kern="0" dirty="0">
              <a:solidFill>
                <a:srgbClr val="F8F8F8"/>
              </a:solidFill>
              <a:latin typeface="Arial"/>
              <a:sym typeface="+mn-lt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047579D0-B692-4062-8493-7E44B7F57D67}"/>
              </a:ext>
            </a:extLst>
          </p:cNvPr>
          <p:cNvGrpSpPr/>
          <p:nvPr/>
        </p:nvGrpSpPr>
        <p:grpSpPr>
          <a:xfrm>
            <a:off x="107504" y="3168176"/>
            <a:ext cx="387613" cy="387816"/>
            <a:chOff x="1807482" y="1521065"/>
            <a:chExt cx="517088" cy="51708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EAAD27A5-2D89-41C4-9CD8-B69D9864242F}"/>
                </a:ext>
              </a:extLst>
            </p:cNvPr>
            <p:cNvSpPr/>
            <p:nvPr/>
          </p:nvSpPr>
          <p:spPr bwMode="auto">
            <a:xfrm>
              <a:off x="1807482" y="1521065"/>
              <a:ext cx="517088" cy="517088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12" tIns="45706" rIns="91412" bIns="45706" numCol="1" rtlCol="0" anchor="t" anchorCtr="0" compatLnSpc="1">
              <a:prstTxWarp prst="textNoShape">
                <a:avLst/>
              </a:prstTxWarp>
            </a:bodyPr>
            <a:lstStyle/>
            <a:p>
              <a:pPr defTabSz="914103">
                <a:defRPr/>
              </a:pP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46" name="TextBox 38">
              <a:extLst>
                <a:ext uri="{FF2B5EF4-FFF2-40B4-BE49-F238E27FC236}">
                  <a16:creationId xmlns:a16="http://schemas.microsoft.com/office/drawing/2014/main" id="{D0B0419A-7CB4-461E-8C1D-65B32D9220D7}"/>
                </a:ext>
              </a:extLst>
            </p:cNvPr>
            <p:cNvSpPr txBox="1"/>
            <p:nvPr/>
          </p:nvSpPr>
          <p:spPr>
            <a:xfrm>
              <a:off x="1854994" y="1533473"/>
              <a:ext cx="417426" cy="492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103">
                <a:defRPr/>
              </a:pPr>
              <a:r>
                <a:rPr lang="en-US" altLang="zh-CN" sz="1799" kern="0" dirty="0">
                  <a:solidFill>
                    <a:srgbClr val="FFFFFF"/>
                  </a:solidFill>
                  <a:latin typeface="Arial"/>
                  <a:sym typeface="+mn-lt"/>
                </a:rPr>
                <a:t>1</a:t>
              </a: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sp>
        <p:nvSpPr>
          <p:cNvPr id="47" name="TextBox 39">
            <a:extLst>
              <a:ext uri="{FF2B5EF4-FFF2-40B4-BE49-F238E27FC236}">
                <a16:creationId xmlns:a16="http://schemas.microsoft.com/office/drawing/2014/main" id="{E1317B8C-837A-4E60-BE97-BC6BAF25FFBA}"/>
              </a:ext>
            </a:extLst>
          </p:cNvPr>
          <p:cNvSpPr txBox="1"/>
          <p:nvPr/>
        </p:nvSpPr>
        <p:spPr>
          <a:xfrm>
            <a:off x="1588053" y="3404755"/>
            <a:ext cx="4290017" cy="6947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03">
              <a:lnSpc>
                <a:spcPct val="150000"/>
              </a:lnSpc>
              <a:defRPr/>
            </a:pP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定义的不合规图片可能与百度定义的不合规有区别，需要进行调整</a:t>
            </a:r>
            <a:endParaRPr lang="en-US" altLang="zh-CN" sz="1600" b="1" kern="0" dirty="0">
              <a:solidFill>
                <a:srgbClr val="000000">
                  <a:lumMod val="65000"/>
                  <a:lumOff val="35000"/>
                </a:srgbClr>
              </a:solidFill>
              <a:latin typeface="Arial"/>
              <a:sym typeface="+mn-lt"/>
            </a:endParaRPr>
          </a:p>
        </p:txBody>
      </p:sp>
      <p:pic>
        <p:nvPicPr>
          <p:cNvPr id="48" name="图片 47">
            <a:extLst>
              <a:ext uri="{FF2B5EF4-FFF2-40B4-BE49-F238E27FC236}">
                <a16:creationId xmlns:a16="http://schemas.microsoft.com/office/drawing/2014/main" id="{0AAE4147-2243-4E15-84F6-5D68A7153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704569"/>
            <a:ext cx="8589213" cy="381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21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with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6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" presetClass="path" presetSubtype="0" accel="50000" fill="hold" nodeType="withEffect" p14:presetBounceEnd="1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74 -0.01296 C 0.02917 -0.05926 0.07275 -0.0571 0.09948 -0.00648 C 0.12622 0.0426 0.12622 0.12099 0.09948 0.16729 C 0.07205 0.21389 0.02847 0.21204 0.00122 0.16204 C -0.02552 0.11204 -0.02534 0.03395 0.00174 -0.01296 Z " pathEditMode="relative" rAng="18960000" ptsTypes="AAAAA" p14:bounceEnd="10000">
                                          <p:cBhvr>
                                            <p:cTn id="14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1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3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6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" presetClass="path" presetSubtype="0" accel="50000" fill="hold" nodeType="withEffect" p14:presetBounceEnd="1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73 -0.01296 C 0.02916 -0.05926 0.07274 -0.0574 0.09948 -0.00679 C 0.12621 0.04229 0.12604 0.12099 0.0993 0.16729 C 0.07204 0.21358 0.02847 0.21173 0.00121 0.16204 C -0.02552 0.11173 -0.02535 0.03395 0.00173 -0.01296 Z " pathEditMode="relative" rAng="18960000" ptsTypes="AAAAA" p14:bounceEnd="10000">
                                          <p:cBhvr>
                                            <p:cTn id="36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44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9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8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3" grpId="0" animBg="1"/>
          <p:bldP spid="24" grpId="0"/>
          <p:bldP spid="28" grpId="0"/>
          <p:bldP spid="41" grpId="0" animBg="1"/>
          <p:bldP spid="42" grpId="0" animBg="1"/>
          <p:bldP spid="43" grpId="0"/>
          <p:bldP spid="4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with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6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74 -0.01296 C 0.02917 -0.05926 0.07275 -0.0571 0.09948 -0.00648 C 0.12622 0.0426 0.12622 0.12099 0.09948 0.16729 C 0.07205 0.21389 0.02847 0.21204 0.00122 0.16204 C -0.02552 0.11204 -0.02534 0.03395 0.00174 -0.01296 Z " pathEditMode="relative" rAng="18960000" ptsTypes="AAAAA">
                                          <p:cBhvr>
                                            <p:cTn id="14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1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3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6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73 -0.01296 C 0.02916 -0.05926 0.07274 -0.0574 0.09948 -0.00679 C 0.12621 0.04229 0.12604 0.12099 0.0993 0.16729 C 0.07204 0.21358 0.02847 0.21173 0.00121 0.16204 C -0.02552 0.11173 -0.02535 0.03395 0.00173 -0.01296 Z " pathEditMode="relative" rAng="18960000" ptsTypes="AAAAA">
                                          <p:cBhvr>
                                            <p:cTn id="36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44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9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8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3" grpId="0" animBg="1"/>
          <p:bldP spid="24" grpId="0"/>
          <p:bldP spid="28" grpId="0"/>
          <p:bldP spid="41" grpId="0" animBg="1"/>
          <p:bldP spid="42" grpId="0" animBg="1"/>
          <p:bldP spid="43" grpId="0"/>
          <p:bldP spid="47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21">
            <a:extLst>
              <a:ext uri="{FF2B5EF4-FFF2-40B4-BE49-F238E27FC236}">
                <a16:creationId xmlns:a16="http://schemas.microsoft.com/office/drawing/2014/main" id="{F842E279-B443-4348-9D2F-8E1CA3608F00}"/>
              </a:ext>
            </a:extLst>
          </p:cNvPr>
          <p:cNvSpPr/>
          <p:nvPr/>
        </p:nvSpPr>
        <p:spPr>
          <a:xfrm>
            <a:off x="1239543" y="3656109"/>
            <a:ext cx="6404207" cy="937889"/>
          </a:xfrm>
          <a:custGeom>
            <a:avLst/>
            <a:gdLst/>
            <a:ahLst/>
            <a:cxnLst/>
            <a:rect l="l" t="t" r="r" b="b"/>
            <a:pathLst>
              <a:path w="7085181" h="1244248">
                <a:moveTo>
                  <a:pt x="333395" y="0"/>
                </a:moveTo>
                <a:lnTo>
                  <a:pt x="7085181" y="0"/>
                </a:lnTo>
                <a:lnTo>
                  <a:pt x="6751786" y="1244248"/>
                </a:lnTo>
                <a:lnTo>
                  <a:pt x="0" y="1244248"/>
                </a:lnTo>
                <a:close/>
              </a:path>
            </a:pathLst>
          </a:custGeom>
          <a:solidFill>
            <a:srgbClr val="B2B2B2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kern="0">
              <a:solidFill>
                <a:sysClr val="window" lastClr="FFFFFF"/>
              </a:solidFill>
              <a:latin typeface="Arial"/>
              <a:sym typeface="+mn-lt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CA06161A-86EE-494B-A2E0-BEB50C6277F5}"/>
              </a:ext>
            </a:extLst>
          </p:cNvPr>
          <p:cNvSpPr/>
          <p:nvPr/>
        </p:nvSpPr>
        <p:spPr bwMode="auto">
          <a:xfrm>
            <a:off x="486536" y="3386503"/>
            <a:ext cx="1292042" cy="1292721"/>
          </a:xfrm>
          <a:prstGeom prst="ellipse">
            <a:avLst/>
          </a:prstGeom>
          <a:solidFill>
            <a:srgbClr val="0067B4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50" tIns="34274" rIns="68550" bIns="34274" numCol="1" rtlCol="0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C4261D"/>
              </a:solidFill>
              <a:latin typeface="Arial"/>
              <a:sym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-343186" y="-2665619"/>
            <a:ext cx="754034" cy="315461"/>
          </a:xfrm>
          <a:prstGeom prst="rect">
            <a:avLst/>
          </a:prstGeom>
          <a:noFill/>
        </p:spPr>
        <p:txBody>
          <a:bodyPr wrap="none" lIns="68571" tIns="34285" rIns="68571" bIns="34285" rtlCol="0">
            <a:spAutoFit/>
          </a:bodyPr>
          <a:lstStyle/>
          <a:p>
            <a:r>
              <a:rPr lang="zh-CN" altLang="en-US" dirty="0"/>
              <a:t>延迟符</a:t>
            </a:r>
          </a:p>
        </p:txBody>
      </p:sp>
      <p:grpSp>
        <p:nvGrpSpPr>
          <p:cNvPr id="30" name="Group 3">
            <a:extLst>
              <a:ext uri="{FF2B5EF4-FFF2-40B4-BE49-F238E27FC236}">
                <a16:creationId xmlns:a16="http://schemas.microsoft.com/office/drawing/2014/main" id="{E3B34B47-DAB1-4A37-AA4D-5B31F4989532}"/>
              </a:ext>
            </a:extLst>
          </p:cNvPr>
          <p:cNvGrpSpPr>
            <a:grpSpLocks/>
          </p:cNvGrpSpPr>
          <p:nvPr/>
        </p:nvGrpSpPr>
        <p:grpSpPr bwMode="auto">
          <a:xfrm>
            <a:off x="180762" y="173887"/>
            <a:ext cx="8960602" cy="515359"/>
            <a:chOff x="142" y="138"/>
            <a:chExt cx="7115" cy="409"/>
          </a:xfrm>
        </p:grpSpPr>
        <p:sp>
          <p:nvSpPr>
            <p:cNvPr id="31" name="矩形 4">
              <a:extLst>
                <a:ext uri="{FF2B5EF4-FFF2-40B4-BE49-F238E27FC236}">
                  <a16:creationId xmlns:a16="http://schemas.microsoft.com/office/drawing/2014/main" id="{ED89140E-0AEE-43E3-89F3-7C7C7E9CC1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" y="138"/>
              <a:ext cx="1274" cy="4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83049" tIns="41525" rIns="83049" bIns="41525">
              <a:spAutoFit/>
            </a:bodyPr>
            <a:lstStyle/>
            <a:p>
              <a:pPr defTabSz="879066">
                <a:defRPr/>
              </a:pPr>
              <a:r>
                <a:rPr lang="zh-CN" altLang="en-US" sz="2800" b="1" kern="0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解决方式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CA77A5-D9CD-4095-BF87-FF4DA83FF9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19" y="272"/>
              <a:ext cx="4242" cy="33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F465E279-5690-40D7-97AA-1142103D5D2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71" y="272"/>
              <a:ext cx="986" cy="33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</p:grpSp>
      <p:sp>
        <p:nvSpPr>
          <p:cNvPr id="19" name="矩形 21">
            <a:extLst>
              <a:ext uri="{FF2B5EF4-FFF2-40B4-BE49-F238E27FC236}">
                <a16:creationId xmlns:a16="http://schemas.microsoft.com/office/drawing/2014/main" id="{013168B8-A476-4371-A2AA-4F5F1D9FECCB}"/>
              </a:ext>
            </a:extLst>
          </p:cNvPr>
          <p:cNvSpPr/>
          <p:nvPr/>
        </p:nvSpPr>
        <p:spPr>
          <a:xfrm>
            <a:off x="1024847" y="986516"/>
            <a:ext cx="6130729" cy="1179941"/>
          </a:xfrm>
          <a:custGeom>
            <a:avLst/>
            <a:gdLst/>
            <a:ahLst/>
            <a:cxnLst/>
            <a:rect l="l" t="t" r="r" b="b"/>
            <a:pathLst>
              <a:path w="7085181" h="1244248">
                <a:moveTo>
                  <a:pt x="333395" y="0"/>
                </a:moveTo>
                <a:lnTo>
                  <a:pt x="7085181" y="0"/>
                </a:lnTo>
                <a:lnTo>
                  <a:pt x="6751786" y="1244248"/>
                </a:lnTo>
                <a:lnTo>
                  <a:pt x="0" y="1244248"/>
                </a:lnTo>
                <a:close/>
              </a:path>
            </a:pathLst>
          </a:custGeom>
          <a:solidFill>
            <a:srgbClr val="B2B2B2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kern="0">
              <a:solidFill>
                <a:sysClr val="window" lastClr="FFFFFF"/>
              </a:solidFill>
              <a:latin typeface="Arial"/>
              <a:sym typeface="+mn-lt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6CD90F77-4184-4E17-961C-FE291B9ECCBD}"/>
              </a:ext>
            </a:extLst>
          </p:cNvPr>
          <p:cNvSpPr/>
          <p:nvPr/>
        </p:nvSpPr>
        <p:spPr bwMode="auto">
          <a:xfrm>
            <a:off x="378826" y="809099"/>
            <a:ext cx="1292042" cy="1292721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50" tIns="34274" rIns="68550" bIns="34274" numCol="1" rtlCol="0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C4261D"/>
              </a:solidFill>
              <a:latin typeface="Arial"/>
              <a:sym typeface="+mn-lt"/>
            </a:endParaRPr>
          </a:p>
        </p:txBody>
      </p:sp>
      <p:sp>
        <p:nvSpPr>
          <p:cNvPr id="21" name="TextBox 35">
            <a:extLst>
              <a:ext uri="{FF2B5EF4-FFF2-40B4-BE49-F238E27FC236}">
                <a16:creationId xmlns:a16="http://schemas.microsoft.com/office/drawing/2014/main" id="{28DB20D7-1FE8-4B27-875A-94054591B238}"/>
              </a:ext>
            </a:extLst>
          </p:cNvPr>
          <p:cNvSpPr txBox="1"/>
          <p:nvPr/>
        </p:nvSpPr>
        <p:spPr>
          <a:xfrm>
            <a:off x="460673" y="1096343"/>
            <a:ext cx="1170773" cy="684771"/>
          </a:xfrm>
          <a:prstGeom prst="rect">
            <a:avLst/>
          </a:prstGeom>
          <a:noFill/>
        </p:spPr>
        <p:txBody>
          <a:bodyPr wrap="non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srgbClr val="F8F8F8"/>
                </a:solidFill>
                <a:latin typeface="Arial"/>
                <a:sym typeface="+mn-lt"/>
              </a:rPr>
              <a:t>  自定义</a:t>
            </a:r>
            <a:endParaRPr lang="en-US" altLang="zh-CN" sz="2000" b="1" kern="0" dirty="0">
              <a:solidFill>
                <a:srgbClr val="F8F8F8"/>
              </a:solidFill>
              <a:latin typeface="Arial"/>
              <a:sym typeface="+mn-lt"/>
            </a:endParaRPr>
          </a:p>
          <a:p>
            <a:pPr defTabSz="914103"/>
            <a:r>
              <a:rPr lang="zh-CN" altLang="en-US" sz="2000" b="1" kern="0" dirty="0">
                <a:solidFill>
                  <a:srgbClr val="F8F8F8"/>
                </a:solidFill>
                <a:latin typeface="Arial"/>
                <a:sym typeface="+mn-lt"/>
              </a:rPr>
              <a:t>内容审核</a:t>
            </a:r>
            <a:endParaRPr lang="en-US" altLang="zh-CN" sz="2000" b="1" kern="0" dirty="0">
              <a:solidFill>
                <a:srgbClr val="F8F8F8"/>
              </a:solidFill>
              <a:latin typeface="Arial"/>
              <a:sym typeface="+mn-lt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F9E2EC0B-7A71-4FE9-B76A-1836D93316EB}"/>
              </a:ext>
            </a:extLst>
          </p:cNvPr>
          <p:cNvGrpSpPr/>
          <p:nvPr/>
        </p:nvGrpSpPr>
        <p:grpSpPr>
          <a:xfrm>
            <a:off x="355147" y="831065"/>
            <a:ext cx="387613" cy="387816"/>
            <a:chOff x="1807482" y="1521065"/>
            <a:chExt cx="517088" cy="517088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E563341A-C3A3-44B0-82D4-DB7D73E93488}"/>
                </a:ext>
              </a:extLst>
            </p:cNvPr>
            <p:cNvSpPr/>
            <p:nvPr/>
          </p:nvSpPr>
          <p:spPr bwMode="auto">
            <a:xfrm>
              <a:off x="1807482" y="1521065"/>
              <a:ext cx="517088" cy="517088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12" tIns="45706" rIns="91412" bIns="45706" numCol="1" rtlCol="0" anchor="t" anchorCtr="0" compatLnSpc="1">
              <a:prstTxWarp prst="textNoShape">
                <a:avLst/>
              </a:prstTxWarp>
            </a:bodyPr>
            <a:lstStyle/>
            <a:p>
              <a:pPr defTabSz="914103">
                <a:defRPr/>
              </a:pP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24" name="TextBox 38">
              <a:extLst>
                <a:ext uri="{FF2B5EF4-FFF2-40B4-BE49-F238E27FC236}">
                  <a16:creationId xmlns:a16="http://schemas.microsoft.com/office/drawing/2014/main" id="{8C44458A-09BC-4A8E-B76F-FC809A83E9F2}"/>
                </a:ext>
              </a:extLst>
            </p:cNvPr>
            <p:cNvSpPr txBox="1"/>
            <p:nvPr/>
          </p:nvSpPr>
          <p:spPr>
            <a:xfrm>
              <a:off x="1854994" y="1533473"/>
              <a:ext cx="417426" cy="492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103">
                <a:defRPr/>
              </a:pPr>
              <a:r>
                <a:rPr lang="en-US" altLang="zh-CN" sz="1799" kern="0" dirty="0">
                  <a:solidFill>
                    <a:srgbClr val="FFFFFF"/>
                  </a:solidFill>
                  <a:latin typeface="Arial"/>
                  <a:sym typeface="+mn-lt"/>
                </a:rPr>
                <a:t>1</a:t>
              </a: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sp>
        <p:nvSpPr>
          <p:cNvPr id="26" name="TextBox 39">
            <a:extLst>
              <a:ext uri="{FF2B5EF4-FFF2-40B4-BE49-F238E27FC236}">
                <a16:creationId xmlns:a16="http://schemas.microsoft.com/office/drawing/2014/main" id="{07631A5F-085D-4D43-999E-2112D12C5B04}"/>
              </a:ext>
            </a:extLst>
          </p:cNvPr>
          <p:cNvSpPr txBox="1"/>
          <p:nvPr/>
        </p:nvSpPr>
        <p:spPr>
          <a:xfrm>
            <a:off x="1835696" y="1067644"/>
            <a:ext cx="5040560" cy="10601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03">
              <a:lnSpc>
                <a:spcPct val="150000"/>
              </a:lnSpc>
              <a:defRPr/>
            </a:pP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通过建立一个不合规物品名称的列表来判定不合规的物品，如果内容审核后为合规但图像识别后返回的物品名出现不合规的词，则修改为不合规物品。</a:t>
            </a:r>
            <a:endParaRPr lang="en-US" altLang="zh-CN" sz="1600" b="1" kern="0" dirty="0">
              <a:solidFill>
                <a:srgbClr val="000000">
                  <a:lumMod val="65000"/>
                  <a:lumOff val="35000"/>
                </a:srgbClr>
              </a:solidFill>
              <a:latin typeface="Arial"/>
              <a:sym typeface="+mn-lt"/>
            </a:endParaRPr>
          </a:p>
        </p:txBody>
      </p:sp>
      <p:sp>
        <p:nvSpPr>
          <p:cNvPr id="39" name="TextBox 47">
            <a:extLst>
              <a:ext uri="{FF2B5EF4-FFF2-40B4-BE49-F238E27FC236}">
                <a16:creationId xmlns:a16="http://schemas.microsoft.com/office/drawing/2014/main" id="{CE8CCA03-E356-4CC5-9AA9-46F92EFE5A16}"/>
              </a:ext>
            </a:extLst>
          </p:cNvPr>
          <p:cNvSpPr txBox="1"/>
          <p:nvPr/>
        </p:nvSpPr>
        <p:spPr>
          <a:xfrm>
            <a:off x="657768" y="3691891"/>
            <a:ext cx="1170773" cy="653865"/>
          </a:xfrm>
          <a:prstGeom prst="rect">
            <a:avLst/>
          </a:prstGeom>
          <a:noFill/>
        </p:spPr>
        <p:txBody>
          <a:bodyPr wrap="none" lIns="68550" tIns="34274" rIns="68550" bIns="34274" rtlCol="0">
            <a:spAutoFit/>
          </a:bodyPr>
          <a:lstStyle/>
          <a:p>
            <a:pPr defTabSz="914103"/>
            <a:r>
              <a:rPr lang="zh-CN" altLang="en-US" sz="1799" kern="0" dirty="0">
                <a:solidFill>
                  <a:srgbClr val="F8F8F8"/>
                </a:solidFill>
                <a:latin typeface="Arial"/>
                <a:sym typeface="+mn-lt"/>
              </a:rPr>
              <a:t>  自定义</a:t>
            </a:r>
            <a:endParaRPr lang="en-US" altLang="zh-CN" sz="1799" kern="0" dirty="0">
              <a:solidFill>
                <a:srgbClr val="F8F8F8"/>
              </a:solidFill>
              <a:latin typeface="Arial"/>
              <a:sym typeface="+mn-lt"/>
            </a:endParaRPr>
          </a:p>
          <a:p>
            <a:pPr defTabSz="914103"/>
            <a:r>
              <a:rPr lang="zh-CN" altLang="en-US" sz="2000" b="1" kern="0" dirty="0">
                <a:solidFill>
                  <a:srgbClr val="F8F8F8"/>
                </a:solidFill>
                <a:latin typeface="Arial"/>
                <a:sym typeface="+mn-lt"/>
              </a:rPr>
              <a:t>内容识别</a:t>
            </a:r>
            <a:endParaRPr lang="en-US" altLang="zh-CN" sz="2000" b="1" kern="0" dirty="0">
              <a:solidFill>
                <a:srgbClr val="F8F8F8"/>
              </a:solidFill>
              <a:latin typeface="Arial"/>
              <a:sym typeface="+mn-lt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5FF6318-6274-4E74-A353-65F19556F446}"/>
              </a:ext>
            </a:extLst>
          </p:cNvPr>
          <p:cNvGrpSpPr/>
          <p:nvPr/>
        </p:nvGrpSpPr>
        <p:grpSpPr>
          <a:xfrm>
            <a:off x="483161" y="3451140"/>
            <a:ext cx="387613" cy="389987"/>
            <a:chOff x="1807482" y="1521065"/>
            <a:chExt cx="517088" cy="519983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59E960B2-0334-404F-BE1D-1345009D9F79}"/>
                </a:ext>
              </a:extLst>
            </p:cNvPr>
            <p:cNvSpPr/>
            <p:nvPr/>
          </p:nvSpPr>
          <p:spPr bwMode="auto">
            <a:xfrm>
              <a:off x="1807482" y="1521065"/>
              <a:ext cx="517088" cy="517088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12" tIns="45706" rIns="91412" bIns="45706" numCol="1" rtlCol="0" anchor="t" anchorCtr="0" compatLnSpc="1">
              <a:prstTxWarp prst="textNoShape">
                <a:avLst/>
              </a:prstTxWarp>
            </a:bodyPr>
            <a:lstStyle/>
            <a:p>
              <a:pPr defTabSz="914103">
                <a:defRPr/>
              </a:pP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42" name="TextBox 50">
              <a:extLst>
                <a:ext uri="{FF2B5EF4-FFF2-40B4-BE49-F238E27FC236}">
                  <a16:creationId xmlns:a16="http://schemas.microsoft.com/office/drawing/2014/main" id="{57CDA83D-0F13-466D-9BF9-E9E2C5F25996}"/>
                </a:ext>
              </a:extLst>
            </p:cNvPr>
            <p:cNvSpPr txBox="1"/>
            <p:nvPr/>
          </p:nvSpPr>
          <p:spPr>
            <a:xfrm>
              <a:off x="1883122" y="1548776"/>
              <a:ext cx="417426" cy="492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103">
                <a:defRPr/>
              </a:pPr>
              <a:r>
                <a:rPr lang="en-US" altLang="zh-CN" sz="1799" kern="0" dirty="0">
                  <a:solidFill>
                    <a:srgbClr val="FFFFFF"/>
                  </a:solidFill>
                  <a:latin typeface="Arial"/>
                  <a:sym typeface="+mn-lt"/>
                </a:rPr>
                <a:t>2</a:t>
              </a: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sp>
        <p:nvSpPr>
          <p:cNvPr id="43" name="TextBox 51">
            <a:extLst>
              <a:ext uri="{FF2B5EF4-FFF2-40B4-BE49-F238E27FC236}">
                <a16:creationId xmlns:a16="http://schemas.microsoft.com/office/drawing/2014/main" id="{90F803D0-D79D-4FA9-9B88-450FA4E0C2BA}"/>
              </a:ext>
            </a:extLst>
          </p:cNvPr>
          <p:cNvSpPr txBox="1"/>
          <p:nvPr/>
        </p:nvSpPr>
        <p:spPr>
          <a:xfrm>
            <a:off x="1902566" y="3769364"/>
            <a:ext cx="5013816" cy="6908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03">
              <a:lnSpc>
                <a:spcPct val="150000"/>
              </a:lnSpc>
              <a:defRPr/>
            </a:pP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收集返回的五个可能结果，然后找出出现最多的字，再在相应结果出找寻是否有该字，有则确定为识别结果</a:t>
            </a:r>
            <a:endParaRPr lang="en-US" altLang="zh-CN" sz="1600" b="1" kern="0" dirty="0">
              <a:solidFill>
                <a:srgbClr val="000000">
                  <a:lumMod val="65000"/>
                  <a:lumOff val="35000"/>
                </a:srgbClr>
              </a:solidFill>
              <a:latin typeface="Arial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D4F8707-7A94-4050-ABD3-437FD597C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863" y="497570"/>
            <a:ext cx="5884307" cy="302686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E249474-5004-4758-B5FC-ADE8C814F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6448" y="2214324"/>
            <a:ext cx="5810428" cy="292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340371"/>
      </p:ext>
    </p:extLst>
  </p:cSld>
  <p:clrMapOvr>
    <a:masterClrMapping/>
  </p:clrMapOvr>
  <p:transition spd="slow" advTm="0">
    <p:push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6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" presetClass="path" presetSubtype="0" accel="50000" fill="hold" nodeType="withEffect" p14:presetBounceEnd="1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56 -0.01296 C 0.02899 -0.05926 0.07257 -0.0571 0.09965 -0.0071 C 0.12621 0.04198 0.12604 0.12099 0.09931 0.16729 C 0.07187 0.21389 0.02847 0.21204 0.00104 0.16204 C -0.02569 0.11204 -0.02552 0.03395 0.00156 -0.01296 Z " pathEditMode="relative" rAng="18960000" ptsTypes="AAAAA" p14:bounceEnd="10000">
                                          <p:cBhvr>
                                            <p:cTn id="1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1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1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36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42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4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+.1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6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" presetClass="path" presetSubtype="0" accel="50000" fill="hold" nodeType="withEffect" p14:presetBounceEnd="1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73 -0.01296 C 0.02917 -0.05926 0.07274 -0.0571 0.09982 -0.0071 C 0.12639 0.04198 0.12621 0.12099 0.09948 0.16728 C 0.07205 0.21389 0.02847 0.21204 0.00121 0.16204 C -0.02552 0.11204 -0.02535 0.03395 0.00173 -0.01296 Z " pathEditMode="relative" rAng="18960000" ptsTypes="AAAAA" p14:bounceEnd="10000">
                                          <p:cBhvr>
                                            <p:cTn id="52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1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8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70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44" grpId="0" animBg="1"/>
          <p:bldP spid="29" grpId="0"/>
          <p:bldP spid="19" grpId="0" animBg="1"/>
          <p:bldP spid="20" grpId="0" animBg="1"/>
          <p:bldP spid="21" grpId="0"/>
          <p:bldP spid="26" grpId="0"/>
          <p:bldP spid="39" grpId="0"/>
          <p:bldP spid="4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6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56 -0.01296 C 0.02899 -0.05926 0.07257 -0.0571 0.09965 -0.0071 C 0.12621 0.04198 0.12604 0.12099 0.09931 0.16729 C 0.07187 0.21389 0.02847 0.21204 0.00104 0.16204 C -0.02569 0.11204 -0.02552 0.03395 0.00156 -0.01296 Z " pathEditMode="relative" rAng="18960000" ptsTypes="AAAAA">
                                          <p:cBhvr>
                                            <p:cTn id="1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1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1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36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42" presetClass="exit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4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+.1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6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73 -0.01296 C 0.02917 -0.05926 0.07274 -0.0571 0.09982 -0.0071 C 0.12639 0.04198 0.12621 0.12099 0.09948 0.16728 C 0.07205 0.21389 0.02847 0.21204 0.00121 0.16204 C -0.02552 0.11204 -0.02535 0.03395 0.00173 -0.01296 Z " pathEditMode="relative" rAng="18960000" ptsTypes="AAAAA">
                                          <p:cBhvr>
                                            <p:cTn id="52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1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8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70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44" grpId="0" animBg="1"/>
          <p:bldP spid="29" grpId="0"/>
          <p:bldP spid="19" grpId="0" animBg="1"/>
          <p:bldP spid="20" grpId="0" animBg="1"/>
          <p:bldP spid="21" grpId="0"/>
          <p:bldP spid="26" grpId="0"/>
          <p:bldP spid="39" grpId="0"/>
          <p:bldP spid="43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D6C230-C01D-4134-8063-69FB82990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944B46FF-D0B7-4490-BFAA-83CB3157D8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8262" y="0"/>
            <a:ext cx="5817330" cy="3394075"/>
          </a:xfr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0443DD9-482C-4076-A332-C22B056B6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260456" cy="399374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C9A293C-8A83-467F-82FA-BB6F764D8F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1228" y="1613645"/>
            <a:ext cx="6101720" cy="352985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77E4C75-CBA5-445D-B27A-5185F29AEF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9632" y="1528440"/>
            <a:ext cx="6101720" cy="361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123987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259" name="Group 3"/>
          <p:cNvGrpSpPr>
            <a:grpSpLocks/>
          </p:cNvGrpSpPr>
          <p:nvPr/>
        </p:nvGrpSpPr>
        <p:grpSpPr bwMode="auto">
          <a:xfrm>
            <a:off x="180762" y="173887"/>
            <a:ext cx="8960602" cy="515359"/>
            <a:chOff x="142" y="138"/>
            <a:chExt cx="7115" cy="409"/>
          </a:xfrm>
        </p:grpSpPr>
        <p:sp>
          <p:nvSpPr>
            <p:cNvPr id="4" name="矩形 4"/>
            <p:cNvSpPr>
              <a:spLocks noChangeArrowheads="1"/>
            </p:cNvSpPr>
            <p:nvPr/>
          </p:nvSpPr>
          <p:spPr bwMode="auto">
            <a:xfrm>
              <a:off x="142" y="138"/>
              <a:ext cx="1274" cy="4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83049" tIns="41525" rIns="83049" bIns="41525">
              <a:spAutoFit/>
            </a:bodyPr>
            <a:lstStyle/>
            <a:p>
              <a:pPr defTabSz="879066">
                <a:defRPr/>
              </a:pPr>
              <a:r>
                <a:rPr lang="zh-CN" altLang="en-US" sz="2800" b="1" kern="0" dirty="0">
                  <a:solidFill>
                    <a:srgbClr val="0070C0"/>
                  </a:solidFill>
                  <a:latin typeface="Arial"/>
                  <a:sym typeface="+mn-lt"/>
                </a:rPr>
                <a:t>实现过程</a:t>
              </a:r>
            </a:p>
          </p:txBody>
        </p:sp>
        <p:sp>
          <p:nvSpPr>
            <p:cNvPr id="2" name="矩形 1"/>
            <p:cNvSpPr>
              <a:spLocks noChangeArrowheads="1"/>
            </p:cNvSpPr>
            <p:nvPr/>
          </p:nvSpPr>
          <p:spPr bwMode="auto">
            <a:xfrm flipV="1">
              <a:off x="2019" y="272"/>
              <a:ext cx="4242" cy="33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10" name="矩形 9"/>
            <p:cNvSpPr>
              <a:spLocks noChangeArrowheads="1"/>
            </p:cNvSpPr>
            <p:nvPr/>
          </p:nvSpPr>
          <p:spPr bwMode="auto">
            <a:xfrm flipV="1">
              <a:off x="6271" y="272"/>
              <a:ext cx="986" cy="33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sp>
        <p:nvSpPr>
          <p:cNvPr id="20" name="矩形 21"/>
          <p:cNvSpPr/>
          <p:nvPr/>
        </p:nvSpPr>
        <p:spPr>
          <a:xfrm>
            <a:off x="1695462" y="3720706"/>
            <a:ext cx="6404207" cy="1248907"/>
          </a:xfrm>
          <a:custGeom>
            <a:avLst/>
            <a:gdLst/>
            <a:ahLst/>
            <a:cxnLst/>
            <a:rect l="l" t="t" r="r" b="b"/>
            <a:pathLst>
              <a:path w="7085181" h="1244248">
                <a:moveTo>
                  <a:pt x="333395" y="0"/>
                </a:moveTo>
                <a:lnTo>
                  <a:pt x="7085181" y="0"/>
                </a:lnTo>
                <a:lnTo>
                  <a:pt x="6751786" y="1244248"/>
                </a:lnTo>
                <a:lnTo>
                  <a:pt x="0" y="1244248"/>
                </a:lnTo>
                <a:close/>
              </a:path>
            </a:pathLst>
          </a:custGeom>
          <a:solidFill>
            <a:srgbClr val="B2B2B2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kern="0">
              <a:solidFill>
                <a:sysClr val="window" lastClr="FFFFFF"/>
              </a:solidFill>
              <a:latin typeface="Arial"/>
              <a:sym typeface="+mn-lt"/>
            </a:endParaRPr>
          </a:p>
        </p:txBody>
      </p:sp>
      <p:sp>
        <p:nvSpPr>
          <p:cNvPr id="21" name="矩形 21"/>
          <p:cNvSpPr/>
          <p:nvPr/>
        </p:nvSpPr>
        <p:spPr>
          <a:xfrm>
            <a:off x="1158441" y="2491711"/>
            <a:ext cx="6328858" cy="1064074"/>
          </a:xfrm>
          <a:custGeom>
            <a:avLst/>
            <a:gdLst/>
            <a:ahLst/>
            <a:cxnLst/>
            <a:rect l="l" t="t" r="r" b="b"/>
            <a:pathLst>
              <a:path w="7085181" h="1244248">
                <a:moveTo>
                  <a:pt x="333395" y="0"/>
                </a:moveTo>
                <a:lnTo>
                  <a:pt x="7085181" y="0"/>
                </a:lnTo>
                <a:lnTo>
                  <a:pt x="6751786" y="1244248"/>
                </a:lnTo>
                <a:lnTo>
                  <a:pt x="0" y="1244248"/>
                </a:lnTo>
                <a:close/>
              </a:path>
            </a:pathLst>
          </a:custGeom>
          <a:solidFill>
            <a:srgbClr val="B2B2B2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kern="0">
              <a:solidFill>
                <a:sysClr val="window" lastClr="FFFFFF"/>
              </a:solidFill>
              <a:latin typeface="Arial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021567" y="1149461"/>
            <a:ext cx="6130729" cy="1179941"/>
          </a:xfrm>
          <a:custGeom>
            <a:avLst/>
            <a:gdLst/>
            <a:ahLst/>
            <a:cxnLst/>
            <a:rect l="l" t="t" r="r" b="b"/>
            <a:pathLst>
              <a:path w="7085181" h="1244248">
                <a:moveTo>
                  <a:pt x="333395" y="0"/>
                </a:moveTo>
                <a:lnTo>
                  <a:pt x="7085181" y="0"/>
                </a:lnTo>
                <a:lnTo>
                  <a:pt x="6751786" y="1244248"/>
                </a:lnTo>
                <a:lnTo>
                  <a:pt x="0" y="1244248"/>
                </a:lnTo>
                <a:close/>
              </a:path>
            </a:pathLst>
          </a:custGeom>
          <a:solidFill>
            <a:srgbClr val="B2B2B2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kern="0">
              <a:solidFill>
                <a:sysClr val="window" lastClr="FFFFFF"/>
              </a:solidFill>
              <a:latin typeface="Arial"/>
              <a:sym typeface="+mn-lt"/>
            </a:endParaRPr>
          </a:p>
        </p:txBody>
      </p:sp>
      <p:sp>
        <p:nvSpPr>
          <p:cNvPr id="23" name="椭圆 22"/>
          <p:cNvSpPr/>
          <p:nvPr/>
        </p:nvSpPr>
        <p:spPr bwMode="auto">
          <a:xfrm>
            <a:off x="1375546" y="972044"/>
            <a:ext cx="1292042" cy="1292721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50" tIns="34274" rIns="68550" bIns="34274" numCol="1" rtlCol="0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C4261D"/>
              </a:solidFill>
              <a:latin typeface="Arial"/>
              <a:sym typeface="+mn-lt"/>
            </a:endParaRPr>
          </a:p>
        </p:txBody>
      </p:sp>
      <p:sp>
        <p:nvSpPr>
          <p:cNvPr id="24" name="TextBox 35"/>
          <p:cNvSpPr txBox="1"/>
          <p:nvPr/>
        </p:nvSpPr>
        <p:spPr>
          <a:xfrm>
            <a:off x="1695867" y="1269927"/>
            <a:ext cx="651400" cy="684771"/>
          </a:xfrm>
          <a:prstGeom prst="rect">
            <a:avLst/>
          </a:prstGeom>
          <a:noFill/>
        </p:spPr>
        <p:txBody>
          <a:bodyPr wrap="non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srgbClr val="F8F8F8"/>
                </a:solidFill>
                <a:latin typeface="Arial"/>
                <a:sym typeface="+mn-lt"/>
              </a:rPr>
              <a:t>数据</a:t>
            </a:r>
            <a:endParaRPr lang="en-US" altLang="zh-CN" sz="2000" b="1" kern="0" dirty="0">
              <a:solidFill>
                <a:srgbClr val="F8F8F8"/>
              </a:solidFill>
              <a:latin typeface="Arial"/>
              <a:sym typeface="+mn-lt"/>
            </a:endParaRPr>
          </a:p>
          <a:p>
            <a:pPr defTabSz="914103"/>
            <a:r>
              <a:rPr lang="zh-CN" altLang="en-US" sz="2000" b="1" kern="0" dirty="0">
                <a:solidFill>
                  <a:srgbClr val="F8F8F8"/>
                </a:solidFill>
                <a:latin typeface="Arial"/>
                <a:sym typeface="+mn-lt"/>
              </a:rPr>
              <a:t>采集</a:t>
            </a:r>
            <a:endParaRPr lang="en-US" altLang="zh-CN" sz="2000" b="1" kern="0" dirty="0">
              <a:solidFill>
                <a:srgbClr val="F8F8F8"/>
              </a:solidFill>
              <a:latin typeface="Arial"/>
              <a:sym typeface="+mn-lt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351867" y="994010"/>
            <a:ext cx="387613" cy="387816"/>
            <a:chOff x="1807482" y="1521065"/>
            <a:chExt cx="517088" cy="517088"/>
          </a:xfrm>
        </p:grpSpPr>
        <p:sp>
          <p:nvSpPr>
            <p:cNvPr id="26" name="椭圆 25"/>
            <p:cNvSpPr/>
            <p:nvPr/>
          </p:nvSpPr>
          <p:spPr bwMode="auto">
            <a:xfrm>
              <a:off x="1807482" y="1521065"/>
              <a:ext cx="517088" cy="517088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12" tIns="45706" rIns="91412" bIns="45706" numCol="1" rtlCol="0" anchor="t" anchorCtr="0" compatLnSpc="1">
              <a:prstTxWarp prst="textNoShape">
                <a:avLst/>
              </a:prstTxWarp>
            </a:bodyPr>
            <a:lstStyle/>
            <a:p>
              <a:pPr defTabSz="914103">
                <a:defRPr/>
              </a:pP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27" name="TextBox 38"/>
            <p:cNvSpPr txBox="1"/>
            <p:nvPr/>
          </p:nvSpPr>
          <p:spPr>
            <a:xfrm>
              <a:off x="1854994" y="1533473"/>
              <a:ext cx="417426" cy="492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103">
                <a:defRPr/>
              </a:pPr>
              <a:r>
                <a:rPr lang="en-US" altLang="zh-CN" sz="1799" kern="0" dirty="0">
                  <a:solidFill>
                    <a:srgbClr val="FFFFFF"/>
                  </a:solidFill>
                  <a:latin typeface="Arial"/>
                  <a:sym typeface="+mn-lt"/>
                </a:rPr>
                <a:t>1</a:t>
              </a: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sp>
        <p:nvSpPr>
          <p:cNvPr id="28" name="TextBox 39"/>
          <p:cNvSpPr txBox="1"/>
          <p:nvPr/>
        </p:nvSpPr>
        <p:spPr>
          <a:xfrm>
            <a:off x="2832416" y="1230589"/>
            <a:ext cx="4550809" cy="10640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03">
              <a:lnSpc>
                <a:spcPct val="150000"/>
              </a:lnSpc>
              <a:defRPr/>
            </a:pP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采集了一定数量的数据，分为训练集和测试集，训练集主要用于，找出合理的确定图像内容的方式，测试集主要是验证训练集所使用的方法</a:t>
            </a:r>
            <a:endParaRPr lang="en-US" altLang="zh-CN" sz="1600" b="1" kern="0" dirty="0">
              <a:solidFill>
                <a:srgbClr val="000000">
                  <a:lumMod val="65000"/>
                  <a:lumOff val="35000"/>
                </a:srgbClr>
              </a:solidFill>
              <a:latin typeface="Arial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 bwMode="auto">
          <a:xfrm>
            <a:off x="6841278" y="2180237"/>
            <a:ext cx="1292042" cy="1292721"/>
          </a:xfrm>
          <a:prstGeom prst="ellipse">
            <a:avLst/>
          </a:prstGeom>
          <a:solidFill>
            <a:srgbClr val="009BD2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50" tIns="34274" rIns="68550" bIns="34274" numCol="1" rtlCol="0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C4261D"/>
              </a:solidFill>
              <a:latin typeface="Arial"/>
              <a:sym typeface="+mn-lt"/>
            </a:endParaRPr>
          </a:p>
        </p:txBody>
      </p:sp>
      <p:sp>
        <p:nvSpPr>
          <p:cNvPr id="30" name="TextBox 41"/>
          <p:cNvSpPr txBox="1"/>
          <p:nvPr/>
        </p:nvSpPr>
        <p:spPr>
          <a:xfrm>
            <a:off x="7042363" y="2507839"/>
            <a:ext cx="792464" cy="684771"/>
          </a:xfrm>
          <a:prstGeom prst="rect">
            <a:avLst/>
          </a:prstGeom>
          <a:noFill/>
        </p:spPr>
        <p:txBody>
          <a:bodyPr wrap="none" lIns="68550" tIns="34274" rIns="68550" bIns="34274" rtlCol="0">
            <a:spAutoFit/>
          </a:bodyPr>
          <a:lstStyle/>
          <a:p>
            <a:pPr defTabSz="914103">
              <a:defRPr/>
            </a:pPr>
            <a:r>
              <a:rPr lang="zh-CN" altLang="en-US" sz="2000" kern="0" dirty="0">
                <a:solidFill>
                  <a:prstClr val="white"/>
                </a:solidFill>
                <a:latin typeface="Arial"/>
                <a:sym typeface="+mn-lt"/>
              </a:rPr>
              <a:t>  </a:t>
            </a:r>
            <a:r>
              <a:rPr lang="zh-CN" altLang="en-US" sz="2000" b="1" kern="0" dirty="0">
                <a:solidFill>
                  <a:prstClr val="white"/>
                </a:solidFill>
                <a:latin typeface="Arial"/>
                <a:sym typeface="+mn-lt"/>
              </a:rPr>
              <a:t>方式</a:t>
            </a:r>
            <a:endParaRPr lang="en-US" altLang="zh-CN" sz="2000" b="1" kern="0" dirty="0">
              <a:solidFill>
                <a:prstClr val="white"/>
              </a:solidFill>
              <a:latin typeface="Arial"/>
              <a:sym typeface="+mn-lt"/>
            </a:endParaRPr>
          </a:p>
          <a:p>
            <a:pPr defTabSz="914103">
              <a:defRPr/>
            </a:pPr>
            <a:r>
              <a:rPr lang="en-US" altLang="zh-CN" sz="2000" b="1" kern="0" dirty="0">
                <a:solidFill>
                  <a:prstClr val="white"/>
                </a:solidFill>
                <a:latin typeface="Arial"/>
                <a:sym typeface="+mn-lt"/>
              </a:rPr>
              <a:t>  </a:t>
            </a:r>
            <a:r>
              <a:rPr lang="zh-CN" altLang="en-US" sz="2000" b="1" kern="0" dirty="0">
                <a:solidFill>
                  <a:prstClr val="white"/>
                </a:solidFill>
                <a:latin typeface="Arial"/>
                <a:sym typeface="+mn-lt"/>
              </a:rPr>
              <a:t>探索</a:t>
            </a:r>
            <a:endParaRPr lang="en-US" altLang="zh-CN" sz="2000" b="1" kern="0" dirty="0">
              <a:solidFill>
                <a:prstClr val="white"/>
              </a:solidFill>
              <a:latin typeface="Arial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837902" y="2244874"/>
            <a:ext cx="387613" cy="389987"/>
            <a:chOff x="1807482" y="1521065"/>
            <a:chExt cx="517088" cy="519983"/>
          </a:xfrm>
        </p:grpSpPr>
        <p:sp>
          <p:nvSpPr>
            <p:cNvPr id="32" name="椭圆 31"/>
            <p:cNvSpPr/>
            <p:nvPr/>
          </p:nvSpPr>
          <p:spPr bwMode="auto">
            <a:xfrm>
              <a:off x="1807482" y="1521065"/>
              <a:ext cx="517088" cy="517088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12" tIns="45706" rIns="91412" bIns="45706" numCol="1" rtlCol="0" anchor="t" anchorCtr="0" compatLnSpc="1">
              <a:prstTxWarp prst="textNoShape">
                <a:avLst/>
              </a:prstTxWarp>
            </a:bodyPr>
            <a:lstStyle/>
            <a:p>
              <a:pPr defTabSz="914103">
                <a:defRPr/>
              </a:pP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33" name="TextBox 44"/>
            <p:cNvSpPr txBox="1"/>
            <p:nvPr/>
          </p:nvSpPr>
          <p:spPr>
            <a:xfrm>
              <a:off x="1883122" y="1548776"/>
              <a:ext cx="417426" cy="492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103">
                <a:defRPr/>
              </a:pPr>
              <a:r>
                <a:rPr lang="en-US" altLang="zh-CN" sz="1799" kern="0" dirty="0">
                  <a:solidFill>
                    <a:srgbClr val="FFFFFF"/>
                  </a:solidFill>
                  <a:latin typeface="Arial"/>
                  <a:sym typeface="+mn-lt"/>
                </a:rPr>
                <a:t>2</a:t>
              </a: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sp>
        <p:nvSpPr>
          <p:cNvPr id="34" name="TextBox 45"/>
          <p:cNvSpPr txBox="1"/>
          <p:nvPr/>
        </p:nvSpPr>
        <p:spPr>
          <a:xfrm>
            <a:off x="1656701" y="2439296"/>
            <a:ext cx="4773239" cy="10640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03">
              <a:lnSpc>
                <a:spcPct val="150000"/>
              </a:lnSpc>
              <a:defRPr/>
            </a:pP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发现图像识别的</a:t>
            </a:r>
            <a:r>
              <a:rPr lang="en-US" altLang="zh-CN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5</a:t>
            </a: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个结果中，大多包含了正确结果的字词，于是统计出现最多的字，然后在返回结果中找到对应的物品名，即为识别后的物品</a:t>
            </a:r>
            <a:endParaRPr lang="en-US" altLang="zh-CN" sz="1600" b="1" kern="0" dirty="0">
              <a:solidFill>
                <a:srgbClr val="000000">
                  <a:lumMod val="65000"/>
                  <a:lumOff val="35000"/>
                </a:srgbClr>
              </a:solidFill>
              <a:latin typeface="Arial"/>
              <a:sym typeface="+mn-lt"/>
            </a:endParaRPr>
          </a:p>
        </p:txBody>
      </p:sp>
      <p:sp>
        <p:nvSpPr>
          <p:cNvPr id="35" name="椭圆 34"/>
          <p:cNvSpPr/>
          <p:nvPr/>
        </p:nvSpPr>
        <p:spPr bwMode="auto">
          <a:xfrm>
            <a:off x="942455" y="3451100"/>
            <a:ext cx="1292042" cy="1292721"/>
          </a:xfrm>
          <a:prstGeom prst="ellipse">
            <a:avLst/>
          </a:prstGeom>
          <a:solidFill>
            <a:srgbClr val="0067B4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50" tIns="34274" rIns="68550" bIns="34274" numCol="1" rtlCol="0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C4261D"/>
              </a:solidFill>
              <a:latin typeface="Arial"/>
              <a:sym typeface="+mn-lt"/>
            </a:endParaRPr>
          </a:p>
        </p:txBody>
      </p:sp>
      <p:sp>
        <p:nvSpPr>
          <p:cNvPr id="36" name="TextBox 47"/>
          <p:cNvSpPr txBox="1"/>
          <p:nvPr/>
        </p:nvSpPr>
        <p:spPr>
          <a:xfrm>
            <a:off x="1113687" y="3756488"/>
            <a:ext cx="728344" cy="622959"/>
          </a:xfrm>
          <a:prstGeom prst="rect">
            <a:avLst/>
          </a:prstGeom>
          <a:noFill/>
        </p:spPr>
        <p:txBody>
          <a:bodyPr wrap="none" lIns="68550" tIns="34274" rIns="68550" bIns="34274" rtlCol="0">
            <a:spAutoFit/>
          </a:bodyPr>
          <a:lstStyle/>
          <a:p>
            <a:pPr defTabSz="914103"/>
            <a:r>
              <a:rPr lang="zh-CN" altLang="en-US" sz="1799" b="1" kern="0" dirty="0">
                <a:solidFill>
                  <a:srgbClr val="F8F8F8"/>
                </a:solidFill>
                <a:latin typeface="Arial"/>
                <a:sym typeface="+mn-lt"/>
              </a:rPr>
              <a:t>  异常</a:t>
            </a:r>
            <a:endParaRPr lang="en-US" altLang="zh-CN" sz="1799" b="1" kern="0" dirty="0">
              <a:solidFill>
                <a:srgbClr val="F8F8F8"/>
              </a:solidFill>
              <a:latin typeface="Arial"/>
              <a:sym typeface="+mn-lt"/>
            </a:endParaRPr>
          </a:p>
          <a:p>
            <a:pPr defTabSz="914103"/>
            <a:r>
              <a:rPr lang="en-US" altLang="zh-CN" sz="1799" b="1" kern="0" dirty="0">
                <a:solidFill>
                  <a:srgbClr val="F8F8F8"/>
                </a:solidFill>
                <a:latin typeface="Arial"/>
                <a:sym typeface="+mn-lt"/>
              </a:rPr>
              <a:t>  </a:t>
            </a:r>
            <a:r>
              <a:rPr lang="zh-CN" altLang="en-US" sz="1799" b="1" kern="0" dirty="0">
                <a:solidFill>
                  <a:srgbClr val="F8F8F8"/>
                </a:solidFill>
                <a:latin typeface="Arial"/>
                <a:sym typeface="+mn-lt"/>
              </a:rPr>
              <a:t>排查</a:t>
            </a:r>
            <a:endParaRPr lang="en-US" altLang="zh-CN" sz="2000" b="1" kern="0" dirty="0">
              <a:solidFill>
                <a:srgbClr val="F8F8F8"/>
              </a:solidFill>
              <a:latin typeface="Arial"/>
              <a:sym typeface="+mn-lt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939080" y="3515737"/>
            <a:ext cx="387613" cy="389987"/>
            <a:chOff x="1807482" y="1521065"/>
            <a:chExt cx="517088" cy="519983"/>
          </a:xfrm>
        </p:grpSpPr>
        <p:sp>
          <p:nvSpPr>
            <p:cNvPr id="38" name="椭圆 37"/>
            <p:cNvSpPr/>
            <p:nvPr/>
          </p:nvSpPr>
          <p:spPr bwMode="auto">
            <a:xfrm>
              <a:off x="1807482" y="1521065"/>
              <a:ext cx="517088" cy="517088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12" tIns="45706" rIns="91412" bIns="45706" numCol="1" rtlCol="0" anchor="t" anchorCtr="0" compatLnSpc="1">
              <a:prstTxWarp prst="textNoShape">
                <a:avLst/>
              </a:prstTxWarp>
            </a:bodyPr>
            <a:lstStyle/>
            <a:p>
              <a:pPr defTabSz="914103">
                <a:defRPr/>
              </a:pP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39" name="TextBox 50"/>
            <p:cNvSpPr txBox="1"/>
            <p:nvPr/>
          </p:nvSpPr>
          <p:spPr>
            <a:xfrm>
              <a:off x="1883122" y="1548776"/>
              <a:ext cx="417426" cy="492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103">
                <a:defRPr/>
              </a:pPr>
              <a:r>
                <a:rPr lang="en-US" altLang="zh-CN" sz="1799" kern="0" dirty="0">
                  <a:solidFill>
                    <a:srgbClr val="FFFFFF"/>
                  </a:solidFill>
                  <a:latin typeface="Arial"/>
                  <a:sym typeface="+mn-lt"/>
                </a:rPr>
                <a:t>3</a:t>
              </a: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sp>
        <p:nvSpPr>
          <p:cNvPr id="40" name="TextBox 51"/>
          <p:cNvSpPr txBox="1"/>
          <p:nvPr/>
        </p:nvSpPr>
        <p:spPr>
          <a:xfrm>
            <a:off x="2358485" y="3833961"/>
            <a:ext cx="5013816" cy="10640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03">
              <a:lnSpc>
                <a:spcPct val="150000"/>
              </a:lnSpc>
              <a:defRPr/>
            </a:pP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由于依赖图像识别接口的精度，通过相当多的测试发现，图像识别前</a:t>
            </a:r>
            <a:r>
              <a:rPr lang="en-US" altLang="zh-CN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3</a:t>
            </a: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个结果为正确结果的可能性较大，于是在进行自定义内容审核时校验前</a:t>
            </a:r>
            <a:r>
              <a:rPr lang="en-US" altLang="zh-CN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3</a:t>
            </a: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个结果即可。</a:t>
            </a:r>
            <a:endParaRPr lang="en-US" altLang="zh-CN" sz="1600" b="1" kern="0" dirty="0">
              <a:solidFill>
                <a:srgbClr val="000000">
                  <a:lumMod val="65000"/>
                  <a:lumOff val="35000"/>
                </a:srgbClr>
              </a:solidFill>
              <a:latin typeface="Arial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39192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with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6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" presetClass="path" presetSubtype="0" accel="50000" fill="hold" nodeType="withEffect" p14:presetBounceEnd="1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73 -0.01296 C 0.02916 -0.05926 0.07274 -0.05709 0.09982 -0.00709 C 0.12639 0.04198 0.12621 0.12099 0.09948 0.16729 C 0.07205 0.21389 0.02847 0.21204 0.00121 0.16204 C -0.02552 0.11204 -0.02535 0.03395 0.00173 -0.01296 Z " pathEditMode="relative" rAng="18960000" ptsTypes="AAAAA" p14:bounceEnd="10000">
                                          <p:cBhvr>
                                            <p:cTn id="14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1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6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" presetClass="path" presetSubtype="0" accel="50000" fill="hold" nodeType="withEffect" p14:presetBounceEnd="1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91 -0.01296 C 0.02934 -0.05924 0.07291 -0.05739 0.09999 -0.00709 C 0.12654 0.04196 0.12637 0.12095 0.09964 0.16723 C 0.07221 0.21383 0.02864 0.21167 0.00139 0.16199 C -0.02534 0.112 -0.02517 0.03394 0.00191 -0.01296 Z " pathEditMode="relative" rAng="18960000" ptsTypes="AAAAA" p14:bounceEnd="10000">
                                          <p:cBhvr>
                                            <p:cTn id="35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0" y="904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6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8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1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6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" presetClass="path" presetSubtype="0" accel="50000" fill="hold" nodeType="withEffect" p14:presetBounceEnd="1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91 -0.01296 C 0.02934 -0.05925 0.07291 -0.05739 0.09999 -0.0071 C 0.12655 0.04196 0.12637 0.12095 0.09964 0.16723 C 0.07221 0.21382 0.02865 0.21166 0.00139 0.16198 C -0.02534 0.112 -0.02516 0.03394 0.00191 -0.01296 Z " pathEditMode="relative" rAng="18960000" ptsTypes="AAAAA" p14:bounceEnd="10000">
                                          <p:cBhvr>
                                            <p:cTn id="56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0" y="904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7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9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2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1" grpId="0" animBg="1"/>
          <p:bldP spid="22" grpId="0" animBg="1"/>
          <p:bldP spid="23" grpId="0" animBg="1"/>
          <p:bldP spid="24" grpId="0"/>
          <p:bldP spid="28" grpId="0"/>
          <p:bldP spid="29" grpId="0" animBg="1"/>
          <p:bldP spid="30" grpId="0"/>
          <p:bldP spid="34" grpId="0"/>
          <p:bldP spid="35" grpId="0" animBg="1"/>
          <p:bldP spid="36" grpId="0"/>
          <p:bldP spid="4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with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6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73 -0.01296 C 0.02916 -0.05926 0.07274 -0.05709 0.09982 -0.00709 C 0.12639 0.04198 0.12621 0.12099 0.09948 0.16729 C 0.07205 0.21389 0.02847 0.21204 0.00121 0.16204 C -0.02552 0.11204 -0.02535 0.03395 0.00173 -0.01296 Z " pathEditMode="relative" rAng="18960000" ptsTypes="AAAAA">
                                          <p:cBhvr>
                                            <p:cTn id="14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1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6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91 -0.01296 C 0.02934 -0.05924 0.07291 -0.05739 0.09999 -0.00709 C 0.12654 0.04196 0.12637 0.12095 0.09964 0.16723 C 0.07221 0.21383 0.02864 0.21167 0.00139 0.16199 C -0.02534 0.112 -0.02517 0.03394 0.00191 -0.01296 Z " pathEditMode="relative" rAng="18960000" ptsTypes="AAAAA">
                                          <p:cBhvr>
                                            <p:cTn id="35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0" y="904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6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8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1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6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91 -0.01296 C 0.02934 -0.05925 0.07291 -0.05739 0.09999 -0.0071 C 0.12655 0.04196 0.12637 0.12095 0.09964 0.16723 C 0.07221 0.21382 0.02865 0.21166 0.00139 0.16198 C -0.02534 0.112 -0.02516 0.03394 0.00191 -0.01296 Z " pathEditMode="relative" rAng="18960000" ptsTypes="AAAAA">
                                          <p:cBhvr>
                                            <p:cTn id="56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0" y="904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7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9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2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1" grpId="0" animBg="1"/>
          <p:bldP spid="22" grpId="0" animBg="1"/>
          <p:bldP spid="23" grpId="0" animBg="1"/>
          <p:bldP spid="24" grpId="0"/>
          <p:bldP spid="28" grpId="0"/>
          <p:bldP spid="29" grpId="0" animBg="1"/>
          <p:bldP spid="30" grpId="0"/>
          <p:bldP spid="34" grpId="0"/>
          <p:bldP spid="35" grpId="0" animBg="1"/>
          <p:bldP spid="36" grpId="0"/>
          <p:bldP spid="40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Users\Administrator\Desktop\图片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9" y="-3968"/>
            <a:ext cx="9133245" cy="514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组合 11"/>
          <p:cNvGrpSpPr/>
          <p:nvPr/>
        </p:nvGrpSpPr>
        <p:grpSpPr>
          <a:xfrm>
            <a:off x="618" y="1"/>
            <a:ext cx="4876393" cy="5163338"/>
            <a:chOff x="0" y="0"/>
            <a:chExt cx="4877898" cy="5164932"/>
          </a:xfrm>
          <a:solidFill>
            <a:schemeClr val="accent1"/>
          </a:solidFill>
        </p:grpSpPr>
        <p:sp>
          <p:nvSpPr>
            <p:cNvPr id="13" name="矩形 12"/>
            <p:cNvSpPr/>
            <p:nvPr/>
          </p:nvSpPr>
          <p:spPr>
            <a:xfrm>
              <a:off x="0" y="0"/>
              <a:ext cx="4572794" cy="5164932"/>
            </a:xfrm>
            <a:prstGeom prst="rect">
              <a:avLst/>
            </a:prstGeom>
            <a:grpFill/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914103">
                <a:defRPr/>
              </a:pPr>
              <a:endParaRPr lang="zh-CN" altLang="en-US" sz="1799" b="1" kern="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14" name="等腰三角形 13"/>
            <p:cNvSpPr/>
            <p:nvPr/>
          </p:nvSpPr>
          <p:spPr>
            <a:xfrm rot="5400000">
              <a:off x="4541013" y="2426502"/>
              <a:ext cx="361839" cy="311930"/>
            </a:xfrm>
            <a:prstGeom prst="triangle">
              <a:avLst/>
            </a:prstGeom>
            <a:grpFill/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914103">
                <a:defRPr/>
              </a:pPr>
              <a:endParaRPr lang="zh-CN" altLang="en-US" sz="1799" b="1" kern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5" name="椭圆 14"/>
          <p:cNvSpPr/>
          <p:nvPr/>
        </p:nvSpPr>
        <p:spPr>
          <a:xfrm>
            <a:off x="1463559" y="1235207"/>
            <a:ext cx="1641250" cy="1641250"/>
          </a:xfrm>
          <a:prstGeom prst="ellipse">
            <a:avLst/>
          </a:prstGeom>
          <a:solidFill>
            <a:srgbClr val="0067B4"/>
          </a:solidFill>
          <a:ln w="12700" cap="flat" cmpd="sng" algn="ctr">
            <a:solidFill>
              <a:sysClr val="window" lastClr="FFFFFF"/>
            </a:solidFill>
            <a:prstDash val="sysDot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b="1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549754" y="1321401"/>
            <a:ext cx="1468861" cy="1468861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ysDot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b="1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677295" y="1405610"/>
            <a:ext cx="1539362" cy="1328345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en-US" altLang="zh-CN" sz="7997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04</a:t>
            </a:r>
            <a:endParaRPr lang="zh-CN" altLang="en-US" sz="7997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554794" y="3003578"/>
            <a:ext cx="2361471" cy="482279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en-US" altLang="zh-CN" sz="2499" b="1" kern="0" dirty="0">
                <a:solidFill>
                  <a:prstClr val="white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Part Four</a:t>
            </a:r>
            <a:endParaRPr lang="zh-CN" altLang="en-US" sz="2499" b="1" kern="0" dirty="0">
              <a:solidFill>
                <a:prstClr val="white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979580" y="2388152"/>
            <a:ext cx="3756225" cy="1713129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zh-CN" altLang="en-US" sz="3499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其它功能介绍</a:t>
            </a:r>
          </a:p>
          <a:p>
            <a:pPr defTabSz="914103">
              <a:defRPr/>
            </a:pPr>
            <a:endParaRPr lang="zh-CN" altLang="en-US" sz="3499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  <a:p>
            <a:pPr defTabSz="914103">
              <a:defRPr/>
            </a:pPr>
            <a:endParaRPr lang="zh-CN" altLang="en-US" sz="3499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73751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8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/>
      <p:bldP spid="20" grpId="0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258" name="Picture 2" descr="C:\Users\PC\Desktop\eds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" y="2612"/>
            <a:ext cx="9140694" cy="5140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4259" name="Group 3"/>
          <p:cNvGrpSpPr>
            <a:grpSpLocks/>
          </p:cNvGrpSpPr>
          <p:nvPr/>
        </p:nvGrpSpPr>
        <p:grpSpPr bwMode="auto">
          <a:xfrm>
            <a:off x="180762" y="173887"/>
            <a:ext cx="8960602" cy="660265"/>
            <a:chOff x="142" y="138"/>
            <a:chExt cx="7115" cy="524"/>
          </a:xfrm>
        </p:grpSpPr>
        <p:sp>
          <p:nvSpPr>
            <p:cNvPr id="4" name="矩形 4"/>
            <p:cNvSpPr>
              <a:spLocks noChangeArrowheads="1"/>
            </p:cNvSpPr>
            <p:nvPr/>
          </p:nvSpPr>
          <p:spPr bwMode="auto">
            <a:xfrm>
              <a:off x="142" y="138"/>
              <a:ext cx="1279" cy="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83049" tIns="41525" rIns="83049" bIns="41525">
              <a:spAutoFit/>
            </a:bodyPr>
            <a:lstStyle/>
            <a:p>
              <a:pPr defTabSz="879066">
                <a:defRPr/>
              </a:pPr>
              <a:r>
                <a:rPr lang="zh-CN" altLang="en-US" sz="1874" kern="0" dirty="0">
                  <a:solidFill>
                    <a:srgbClr val="0070C0"/>
                  </a:solidFill>
                  <a:cs typeface="+mn-ea"/>
                  <a:sym typeface="+mn-lt"/>
                </a:rPr>
                <a:t>其它功能介绍</a:t>
              </a:r>
            </a:p>
            <a:p>
              <a:pPr defTabSz="879066">
                <a:defRPr/>
              </a:pPr>
              <a:endParaRPr lang="zh-CN" altLang="en-US" sz="1874" kern="0" dirty="0">
                <a:solidFill>
                  <a:srgbClr val="0070C0"/>
                </a:solidFill>
                <a:cs typeface="+mn-ea"/>
                <a:sym typeface="+mn-lt"/>
              </a:endParaRPr>
            </a:p>
          </p:txBody>
        </p:sp>
        <p:sp>
          <p:nvSpPr>
            <p:cNvPr id="2" name="矩形 1"/>
            <p:cNvSpPr>
              <a:spLocks noChangeArrowheads="1"/>
            </p:cNvSpPr>
            <p:nvPr/>
          </p:nvSpPr>
          <p:spPr bwMode="auto">
            <a:xfrm flipV="1">
              <a:off x="2019" y="272"/>
              <a:ext cx="4242" cy="33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0" name="矩形 9"/>
            <p:cNvSpPr>
              <a:spLocks noChangeArrowheads="1"/>
            </p:cNvSpPr>
            <p:nvPr/>
          </p:nvSpPr>
          <p:spPr bwMode="auto">
            <a:xfrm flipV="1">
              <a:off x="6271" y="272"/>
              <a:ext cx="986" cy="33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24264" name="Picture 8" descr="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021" y="4689248"/>
            <a:ext cx="9406427" cy="384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22"/>
          <p:cNvSpPr txBox="1"/>
          <p:nvPr/>
        </p:nvSpPr>
        <p:spPr>
          <a:xfrm>
            <a:off x="3929351" y="2940173"/>
            <a:ext cx="1794777" cy="115441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defTabSz="914103">
              <a:lnSpc>
                <a:spcPct val="150000"/>
              </a:lnSpc>
            </a:pPr>
            <a:r>
              <a:rPr lang="zh-CN" altLang="en-US" sz="24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作品其他</a:t>
            </a:r>
            <a:endParaRPr lang="en-US" altLang="zh-CN" sz="2499" kern="0" dirty="0">
              <a:solidFill>
                <a:srgbClr val="7F7F7F">
                  <a:lumMod val="50000"/>
                </a:srgbClr>
              </a:solidFill>
              <a:cs typeface="+mn-ea"/>
              <a:sym typeface="+mn-lt"/>
            </a:endParaRPr>
          </a:p>
          <a:p>
            <a:pPr defTabSz="914103">
              <a:lnSpc>
                <a:spcPct val="150000"/>
              </a:lnSpc>
            </a:pPr>
            <a:r>
              <a:rPr lang="zh-CN" altLang="en-US" sz="24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功能展示</a:t>
            </a:r>
          </a:p>
        </p:txBody>
      </p:sp>
      <p:sp>
        <p:nvSpPr>
          <p:cNvPr id="21" name="Freeform 6"/>
          <p:cNvSpPr>
            <a:spLocks noEditPoints="1"/>
          </p:cNvSpPr>
          <p:nvPr/>
        </p:nvSpPr>
        <p:spPr bwMode="auto">
          <a:xfrm>
            <a:off x="2075049" y="2863742"/>
            <a:ext cx="1488839" cy="1497059"/>
          </a:xfrm>
          <a:custGeom>
            <a:avLst/>
            <a:gdLst>
              <a:gd name="T0" fmla="*/ 97 w 614"/>
              <a:gd name="T1" fmla="*/ 308 h 617"/>
              <a:gd name="T2" fmla="*/ 517 w 614"/>
              <a:gd name="T3" fmla="*/ 309 h 617"/>
              <a:gd name="T4" fmla="*/ 97 w 614"/>
              <a:gd name="T5" fmla="*/ 308 h 617"/>
              <a:gd name="T6" fmla="*/ 115 w 614"/>
              <a:gd name="T7" fmla="*/ 83 h 617"/>
              <a:gd name="T8" fmla="*/ 166 w 614"/>
              <a:gd name="T9" fmla="*/ 49 h 617"/>
              <a:gd name="T10" fmla="*/ 223 w 614"/>
              <a:gd name="T11" fmla="*/ 25 h 617"/>
              <a:gd name="T12" fmla="*/ 283 w 614"/>
              <a:gd name="T13" fmla="*/ 14 h 617"/>
              <a:gd name="T14" fmla="*/ 345 w 614"/>
              <a:gd name="T15" fmla="*/ 16 h 617"/>
              <a:gd name="T16" fmla="*/ 405 w 614"/>
              <a:gd name="T17" fmla="*/ 30 h 617"/>
              <a:gd name="T18" fmla="*/ 461 w 614"/>
              <a:gd name="T19" fmla="*/ 56 h 617"/>
              <a:gd name="T20" fmla="*/ 511 w 614"/>
              <a:gd name="T21" fmla="*/ 94 h 617"/>
              <a:gd name="T22" fmla="*/ 551 w 614"/>
              <a:gd name="T23" fmla="*/ 141 h 617"/>
              <a:gd name="T24" fmla="*/ 581 w 614"/>
              <a:gd name="T25" fmla="*/ 195 h 617"/>
              <a:gd name="T26" fmla="*/ 599 w 614"/>
              <a:gd name="T27" fmla="*/ 255 h 617"/>
              <a:gd name="T28" fmla="*/ 604 w 614"/>
              <a:gd name="T29" fmla="*/ 317 h 617"/>
              <a:gd name="T30" fmla="*/ 596 w 614"/>
              <a:gd name="T31" fmla="*/ 378 h 617"/>
              <a:gd name="T32" fmla="*/ 574 w 614"/>
              <a:gd name="T33" fmla="*/ 436 h 617"/>
              <a:gd name="T34" fmla="*/ 543 w 614"/>
              <a:gd name="T35" fmla="*/ 491 h 617"/>
              <a:gd name="T36" fmla="*/ 499 w 614"/>
              <a:gd name="T37" fmla="*/ 536 h 617"/>
              <a:gd name="T38" fmla="*/ 448 w 614"/>
              <a:gd name="T39" fmla="*/ 571 h 617"/>
              <a:gd name="T40" fmla="*/ 391 w 614"/>
              <a:gd name="T41" fmla="*/ 594 h 617"/>
              <a:gd name="T42" fmla="*/ 330 w 614"/>
              <a:gd name="T43" fmla="*/ 605 h 617"/>
              <a:gd name="T44" fmla="*/ 267 w 614"/>
              <a:gd name="T45" fmla="*/ 603 h 617"/>
              <a:gd name="T46" fmla="*/ 207 w 614"/>
              <a:gd name="T47" fmla="*/ 589 h 617"/>
              <a:gd name="T48" fmla="*/ 150 w 614"/>
              <a:gd name="T49" fmla="*/ 562 h 617"/>
              <a:gd name="T50" fmla="*/ 101 w 614"/>
              <a:gd name="T51" fmla="*/ 524 h 617"/>
              <a:gd name="T52" fmla="*/ 61 w 614"/>
              <a:gd name="T53" fmla="*/ 476 h 617"/>
              <a:gd name="T54" fmla="*/ 32 w 614"/>
              <a:gd name="T55" fmla="*/ 421 h 617"/>
              <a:gd name="T56" fmla="*/ 15 w 614"/>
              <a:gd name="T57" fmla="*/ 362 h 617"/>
              <a:gd name="T58" fmla="*/ 10 w 614"/>
              <a:gd name="T59" fmla="*/ 299 h 617"/>
              <a:gd name="T60" fmla="*/ 18 w 614"/>
              <a:gd name="T61" fmla="*/ 238 h 617"/>
              <a:gd name="T62" fmla="*/ 40 w 614"/>
              <a:gd name="T63" fmla="*/ 180 h 617"/>
              <a:gd name="T64" fmla="*/ 73 w 614"/>
              <a:gd name="T65" fmla="*/ 129 h 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14" h="617">
                <a:moveTo>
                  <a:pt x="97" y="308"/>
                </a:moveTo>
                <a:cubicBezTo>
                  <a:pt x="97" y="308"/>
                  <a:pt x="97" y="308"/>
                  <a:pt x="97" y="308"/>
                </a:cubicBezTo>
                <a:cubicBezTo>
                  <a:pt x="97" y="424"/>
                  <a:pt x="192" y="519"/>
                  <a:pt x="307" y="519"/>
                </a:cubicBezTo>
                <a:cubicBezTo>
                  <a:pt x="423" y="519"/>
                  <a:pt x="517" y="424"/>
                  <a:pt x="517" y="309"/>
                </a:cubicBezTo>
                <a:cubicBezTo>
                  <a:pt x="517" y="193"/>
                  <a:pt x="423" y="99"/>
                  <a:pt x="307" y="99"/>
                </a:cubicBezTo>
                <a:cubicBezTo>
                  <a:pt x="191" y="99"/>
                  <a:pt x="97" y="192"/>
                  <a:pt x="97" y="308"/>
                </a:cubicBezTo>
                <a:close/>
                <a:moveTo>
                  <a:pt x="91" y="106"/>
                </a:moveTo>
                <a:cubicBezTo>
                  <a:pt x="106" y="106"/>
                  <a:pt x="115" y="98"/>
                  <a:pt x="115" y="83"/>
                </a:cubicBezTo>
                <a:cubicBezTo>
                  <a:pt x="116" y="67"/>
                  <a:pt x="122" y="62"/>
                  <a:pt x="138" y="65"/>
                </a:cubicBezTo>
                <a:cubicBezTo>
                  <a:pt x="152" y="69"/>
                  <a:pt x="162" y="63"/>
                  <a:pt x="166" y="49"/>
                </a:cubicBezTo>
                <a:cubicBezTo>
                  <a:pt x="170" y="32"/>
                  <a:pt x="177" y="29"/>
                  <a:pt x="192" y="36"/>
                </a:cubicBezTo>
                <a:cubicBezTo>
                  <a:pt x="206" y="42"/>
                  <a:pt x="216" y="38"/>
                  <a:pt x="223" y="25"/>
                </a:cubicBezTo>
                <a:cubicBezTo>
                  <a:pt x="231" y="9"/>
                  <a:pt x="238" y="8"/>
                  <a:pt x="252" y="18"/>
                </a:cubicBezTo>
                <a:cubicBezTo>
                  <a:pt x="263" y="26"/>
                  <a:pt x="274" y="25"/>
                  <a:pt x="283" y="14"/>
                </a:cubicBezTo>
                <a:cubicBezTo>
                  <a:pt x="296" y="0"/>
                  <a:pt x="301" y="0"/>
                  <a:pt x="314" y="14"/>
                </a:cubicBezTo>
                <a:cubicBezTo>
                  <a:pt x="323" y="23"/>
                  <a:pt x="334" y="24"/>
                  <a:pt x="345" y="16"/>
                </a:cubicBezTo>
                <a:cubicBezTo>
                  <a:pt x="360" y="4"/>
                  <a:pt x="366" y="5"/>
                  <a:pt x="375" y="21"/>
                </a:cubicBezTo>
                <a:cubicBezTo>
                  <a:pt x="382" y="33"/>
                  <a:pt x="393" y="36"/>
                  <a:pt x="405" y="30"/>
                </a:cubicBezTo>
                <a:cubicBezTo>
                  <a:pt x="421" y="22"/>
                  <a:pt x="428" y="24"/>
                  <a:pt x="433" y="41"/>
                </a:cubicBezTo>
                <a:cubicBezTo>
                  <a:pt x="438" y="55"/>
                  <a:pt x="448" y="60"/>
                  <a:pt x="461" y="56"/>
                </a:cubicBezTo>
                <a:cubicBezTo>
                  <a:pt x="477" y="52"/>
                  <a:pt x="484" y="56"/>
                  <a:pt x="486" y="73"/>
                </a:cubicBezTo>
                <a:cubicBezTo>
                  <a:pt x="487" y="87"/>
                  <a:pt x="496" y="95"/>
                  <a:pt x="511" y="94"/>
                </a:cubicBezTo>
                <a:cubicBezTo>
                  <a:pt x="528" y="93"/>
                  <a:pt x="533" y="98"/>
                  <a:pt x="531" y="116"/>
                </a:cubicBezTo>
                <a:cubicBezTo>
                  <a:pt x="529" y="130"/>
                  <a:pt x="536" y="139"/>
                  <a:pt x="551" y="141"/>
                </a:cubicBezTo>
                <a:cubicBezTo>
                  <a:pt x="567" y="143"/>
                  <a:pt x="572" y="150"/>
                  <a:pt x="566" y="166"/>
                </a:cubicBezTo>
                <a:cubicBezTo>
                  <a:pt x="562" y="180"/>
                  <a:pt x="567" y="190"/>
                  <a:pt x="581" y="195"/>
                </a:cubicBezTo>
                <a:cubicBezTo>
                  <a:pt x="596" y="201"/>
                  <a:pt x="599" y="209"/>
                  <a:pt x="591" y="222"/>
                </a:cubicBezTo>
                <a:cubicBezTo>
                  <a:pt x="583" y="236"/>
                  <a:pt x="585" y="246"/>
                  <a:pt x="599" y="255"/>
                </a:cubicBezTo>
                <a:cubicBezTo>
                  <a:pt x="612" y="263"/>
                  <a:pt x="613" y="272"/>
                  <a:pt x="603" y="283"/>
                </a:cubicBezTo>
                <a:cubicBezTo>
                  <a:pt x="592" y="295"/>
                  <a:pt x="592" y="305"/>
                  <a:pt x="604" y="317"/>
                </a:cubicBezTo>
                <a:cubicBezTo>
                  <a:pt x="614" y="327"/>
                  <a:pt x="614" y="336"/>
                  <a:pt x="602" y="345"/>
                </a:cubicBezTo>
                <a:cubicBezTo>
                  <a:pt x="588" y="355"/>
                  <a:pt x="586" y="365"/>
                  <a:pt x="596" y="378"/>
                </a:cubicBezTo>
                <a:cubicBezTo>
                  <a:pt x="604" y="391"/>
                  <a:pt x="602" y="399"/>
                  <a:pt x="587" y="405"/>
                </a:cubicBezTo>
                <a:cubicBezTo>
                  <a:pt x="573" y="412"/>
                  <a:pt x="569" y="422"/>
                  <a:pt x="574" y="436"/>
                </a:cubicBezTo>
                <a:cubicBezTo>
                  <a:pt x="580" y="451"/>
                  <a:pt x="577" y="458"/>
                  <a:pt x="562" y="462"/>
                </a:cubicBezTo>
                <a:cubicBezTo>
                  <a:pt x="545" y="465"/>
                  <a:pt x="539" y="474"/>
                  <a:pt x="543" y="491"/>
                </a:cubicBezTo>
                <a:cubicBezTo>
                  <a:pt x="545" y="504"/>
                  <a:pt x="539" y="511"/>
                  <a:pt x="526" y="511"/>
                </a:cubicBezTo>
                <a:cubicBezTo>
                  <a:pt x="507" y="511"/>
                  <a:pt x="500" y="518"/>
                  <a:pt x="499" y="536"/>
                </a:cubicBezTo>
                <a:cubicBezTo>
                  <a:pt x="499" y="550"/>
                  <a:pt x="492" y="555"/>
                  <a:pt x="478" y="552"/>
                </a:cubicBezTo>
                <a:cubicBezTo>
                  <a:pt x="461" y="548"/>
                  <a:pt x="453" y="553"/>
                  <a:pt x="448" y="571"/>
                </a:cubicBezTo>
                <a:cubicBezTo>
                  <a:pt x="444" y="584"/>
                  <a:pt x="437" y="588"/>
                  <a:pt x="423" y="582"/>
                </a:cubicBezTo>
                <a:cubicBezTo>
                  <a:pt x="407" y="575"/>
                  <a:pt x="398" y="578"/>
                  <a:pt x="391" y="594"/>
                </a:cubicBezTo>
                <a:cubicBezTo>
                  <a:pt x="384" y="607"/>
                  <a:pt x="376" y="609"/>
                  <a:pt x="364" y="600"/>
                </a:cubicBezTo>
                <a:cubicBezTo>
                  <a:pt x="350" y="590"/>
                  <a:pt x="340" y="592"/>
                  <a:pt x="330" y="605"/>
                </a:cubicBezTo>
                <a:cubicBezTo>
                  <a:pt x="321" y="616"/>
                  <a:pt x="312" y="617"/>
                  <a:pt x="302" y="606"/>
                </a:cubicBezTo>
                <a:cubicBezTo>
                  <a:pt x="291" y="593"/>
                  <a:pt x="281" y="592"/>
                  <a:pt x="267" y="603"/>
                </a:cubicBezTo>
                <a:cubicBezTo>
                  <a:pt x="257" y="612"/>
                  <a:pt x="248" y="611"/>
                  <a:pt x="241" y="599"/>
                </a:cubicBezTo>
                <a:cubicBezTo>
                  <a:pt x="232" y="583"/>
                  <a:pt x="223" y="580"/>
                  <a:pt x="207" y="589"/>
                </a:cubicBezTo>
                <a:cubicBezTo>
                  <a:pt x="195" y="595"/>
                  <a:pt x="186" y="592"/>
                  <a:pt x="182" y="579"/>
                </a:cubicBezTo>
                <a:cubicBezTo>
                  <a:pt x="176" y="561"/>
                  <a:pt x="169" y="557"/>
                  <a:pt x="150" y="562"/>
                </a:cubicBezTo>
                <a:cubicBezTo>
                  <a:pt x="137" y="565"/>
                  <a:pt x="130" y="560"/>
                  <a:pt x="129" y="546"/>
                </a:cubicBezTo>
                <a:cubicBezTo>
                  <a:pt x="127" y="529"/>
                  <a:pt x="119" y="522"/>
                  <a:pt x="101" y="524"/>
                </a:cubicBezTo>
                <a:cubicBezTo>
                  <a:pt x="88" y="525"/>
                  <a:pt x="81" y="517"/>
                  <a:pt x="83" y="505"/>
                </a:cubicBezTo>
                <a:cubicBezTo>
                  <a:pt x="85" y="486"/>
                  <a:pt x="79" y="479"/>
                  <a:pt x="61" y="476"/>
                </a:cubicBezTo>
                <a:cubicBezTo>
                  <a:pt x="48" y="474"/>
                  <a:pt x="43" y="466"/>
                  <a:pt x="47" y="454"/>
                </a:cubicBezTo>
                <a:cubicBezTo>
                  <a:pt x="53" y="436"/>
                  <a:pt x="49" y="428"/>
                  <a:pt x="32" y="421"/>
                </a:cubicBezTo>
                <a:cubicBezTo>
                  <a:pt x="19" y="416"/>
                  <a:pt x="16" y="408"/>
                  <a:pt x="23" y="396"/>
                </a:cubicBezTo>
                <a:cubicBezTo>
                  <a:pt x="32" y="381"/>
                  <a:pt x="30" y="371"/>
                  <a:pt x="15" y="362"/>
                </a:cubicBezTo>
                <a:cubicBezTo>
                  <a:pt x="3" y="354"/>
                  <a:pt x="2" y="345"/>
                  <a:pt x="11" y="335"/>
                </a:cubicBezTo>
                <a:cubicBezTo>
                  <a:pt x="23" y="322"/>
                  <a:pt x="23" y="312"/>
                  <a:pt x="10" y="299"/>
                </a:cubicBezTo>
                <a:cubicBezTo>
                  <a:pt x="0" y="290"/>
                  <a:pt x="1" y="281"/>
                  <a:pt x="12" y="273"/>
                </a:cubicBezTo>
                <a:cubicBezTo>
                  <a:pt x="27" y="262"/>
                  <a:pt x="28" y="253"/>
                  <a:pt x="18" y="238"/>
                </a:cubicBezTo>
                <a:cubicBezTo>
                  <a:pt x="11" y="226"/>
                  <a:pt x="13" y="218"/>
                  <a:pt x="26" y="212"/>
                </a:cubicBezTo>
                <a:cubicBezTo>
                  <a:pt x="42" y="205"/>
                  <a:pt x="46" y="196"/>
                  <a:pt x="40" y="180"/>
                </a:cubicBezTo>
                <a:cubicBezTo>
                  <a:pt x="34" y="166"/>
                  <a:pt x="38" y="159"/>
                  <a:pt x="54" y="156"/>
                </a:cubicBezTo>
                <a:cubicBezTo>
                  <a:pt x="68" y="153"/>
                  <a:pt x="75" y="143"/>
                  <a:pt x="73" y="129"/>
                </a:cubicBezTo>
                <a:cubicBezTo>
                  <a:pt x="70" y="112"/>
                  <a:pt x="75" y="106"/>
                  <a:pt x="91" y="106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68577" tIns="34289" rIns="68577" bIns="34289" numCol="1" anchor="ctr" anchorCtr="0" compatLnSpc="1">
            <a:prstTxWarp prst="textNoShape">
              <a:avLst/>
            </a:prstTxWarp>
          </a:bodyPr>
          <a:lstStyle/>
          <a:p>
            <a:pPr defTabSz="914103"/>
            <a:endParaRPr lang="zh-CN" altLang="en-US" sz="1799" kern="0">
              <a:solidFill>
                <a:srgbClr val="7F7F7F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22" name="Freeform 7"/>
          <p:cNvSpPr>
            <a:spLocks noEditPoints="1"/>
          </p:cNvSpPr>
          <p:nvPr/>
        </p:nvSpPr>
        <p:spPr bwMode="auto">
          <a:xfrm>
            <a:off x="2561269" y="1612448"/>
            <a:ext cx="1232142" cy="1234202"/>
          </a:xfrm>
          <a:custGeom>
            <a:avLst/>
            <a:gdLst>
              <a:gd name="T0" fmla="*/ 81 w 508"/>
              <a:gd name="T1" fmla="*/ 240 h 509"/>
              <a:gd name="T2" fmla="*/ 426 w 508"/>
              <a:gd name="T3" fmla="*/ 270 h 509"/>
              <a:gd name="T4" fmla="*/ 81 w 508"/>
              <a:gd name="T5" fmla="*/ 240 h 509"/>
              <a:gd name="T6" fmla="*/ 112 w 508"/>
              <a:gd name="T7" fmla="*/ 56 h 509"/>
              <a:gd name="T8" fmla="*/ 156 w 508"/>
              <a:gd name="T9" fmla="*/ 31 h 509"/>
              <a:gd name="T10" fmla="*/ 204 w 508"/>
              <a:gd name="T11" fmla="*/ 16 h 509"/>
              <a:gd name="T12" fmla="*/ 255 w 508"/>
              <a:gd name="T13" fmla="*/ 11 h 509"/>
              <a:gd name="T14" fmla="*/ 306 w 508"/>
              <a:gd name="T15" fmla="*/ 17 h 509"/>
              <a:gd name="T16" fmla="*/ 354 w 508"/>
              <a:gd name="T17" fmla="*/ 32 h 509"/>
              <a:gd name="T18" fmla="*/ 399 w 508"/>
              <a:gd name="T19" fmla="*/ 58 h 509"/>
              <a:gd name="T20" fmla="*/ 437 w 508"/>
              <a:gd name="T21" fmla="*/ 93 h 509"/>
              <a:gd name="T22" fmla="*/ 466 w 508"/>
              <a:gd name="T23" fmla="*/ 134 h 509"/>
              <a:gd name="T24" fmla="*/ 487 w 508"/>
              <a:gd name="T25" fmla="*/ 181 h 509"/>
              <a:gd name="T26" fmla="*/ 498 w 508"/>
              <a:gd name="T27" fmla="*/ 231 h 509"/>
              <a:gd name="T28" fmla="*/ 498 w 508"/>
              <a:gd name="T29" fmla="*/ 283 h 509"/>
              <a:gd name="T30" fmla="*/ 486 w 508"/>
              <a:gd name="T31" fmla="*/ 333 h 509"/>
              <a:gd name="T32" fmla="*/ 465 w 508"/>
              <a:gd name="T33" fmla="*/ 379 h 509"/>
              <a:gd name="T34" fmla="*/ 435 w 508"/>
              <a:gd name="T35" fmla="*/ 421 h 509"/>
              <a:gd name="T36" fmla="*/ 396 w 508"/>
              <a:gd name="T37" fmla="*/ 456 h 509"/>
              <a:gd name="T38" fmla="*/ 351 w 508"/>
              <a:gd name="T39" fmla="*/ 481 h 509"/>
              <a:gd name="T40" fmla="*/ 302 w 508"/>
              <a:gd name="T41" fmla="*/ 496 h 509"/>
              <a:gd name="T42" fmla="*/ 251 w 508"/>
              <a:gd name="T43" fmla="*/ 500 h 509"/>
              <a:gd name="T44" fmla="*/ 200 w 508"/>
              <a:gd name="T45" fmla="*/ 495 h 509"/>
              <a:gd name="T46" fmla="*/ 151 w 508"/>
              <a:gd name="T47" fmla="*/ 478 h 509"/>
              <a:gd name="T48" fmla="*/ 106 w 508"/>
              <a:gd name="T49" fmla="*/ 452 h 509"/>
              <a:gd name="T50" fmla="*/ 69 w 508"/>
              <a:gd name="T51" fmla="*/ 417 h 509"/>
              <a:gd name="T52" fmla="*/ 39 w 508"/>
              <a:gd name="T53" fmla="*/ 375 h 509"/>
              <a:gd name="T54" fmla="*/ 19 w 508"/>
              <a:gd name="T55" fmla="*/ 328 h 509"/>
              <a:gd name="T56" fmla="*/ 9 w 508"/>
              <a:gd name="T57" fmla="*/ 278 h 509"/>
              <a:gd name="T58" fmla="*/ 9 w 508"/>
              <a:gd name="T59" fmla="*/ 226 h 509"/>
              <a:gd name="T60" fmla="*/ 21 w 508"/>
              <a:gd name="T61" fmla="*/ 176 h 509"/>
              <a:gd name="T62" fmla="*/ 43 w 508"/>
              <a:gd name="T63" fmla="*/ 130 h 509"/>
              <a:gd name="T64" fmla="*/ 73 w 508"/>
              <a:gd name="T65" fmla="*/ 90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08" h="509">
                <a:moveTo>
                  <a:pt x="81" y="240"/>
                </a:moveTo>
                <a:cubicBezTo>
                  <a:pt x="81" y="240"/>
                  <a:pt x="81" y="240"/>
                  <a:pt x="81" y="240"/>
                </a:cubicBezTo>
                <a:cubicBezTo>
                  <a:pt x="73" y="335"/>
                  <a:pt x="144" y="420"/>
                  <a:pt x="239" y="428"/>
                </a:cubicBezTo>
                <a:cubicBezTo>
                  <a:pt x="334" y="436"/>
                  <a:pt x="418" y="365"/>
                  <a:pt x="426" y="270"/>
                </a:cubicBezTo>
                <a:cubicBezTo>
                  <a:pt x="435" y="174"/>
                  <a:pt x="364" y="90"/>
                  <a:pt x="269" y="82"/>
                </a:cubicBezTo>
                <a:cubicBezTo>
                  <a:pt x="173" y="74"/>
                  <a:pt x="89" y="144"/>
                  <a:pt x="81" y="240"/>
                </a:cubicBezTo>
                <a:close/>
                <a:moveTo>
                  <a:pt x="91" y="73"/>
                </a:moveTo>
                <a:cubicBezTo>
                  <a:pt x="103" y="74"/>
                  <a:pt x="110" y="68"/>
                  <a:pt x="112" y="56"/>
                </a:cubicBezTo>
                <a:cubicBezTo>
                  <a:pt x="113" y="42"/>
                  <a:pt x="119" y="39"/>
                  <a:pt x="132" y="43"/>
                </a:cubicBezTo>
                <a:cubicBezTo>
                  <a:pt x="143" y="47"/>
                  <a:pt x="152" y="42"/>
                  <a:pt x="156" y="31"/>
                </a:cubicBezTo>
                <a:cubicBezTo>
                  <a:pt x="161" y="18"/>
                  <a:pt x="167" y="15"/>
                  <a:pt x="179" y="22"/>
                </a:cubicBezTo>
                <a:cubicBezTo>
                  <a:pt x="189" y="28"/>
                  <a:pt x="198" y="26"/>
                  <a:pt x="204" y="16"/>
                </a:cubicBezTo>
                <a:cubicBezTo>
                  <a:pt x="212" y="3"/>
                  <a:pt x="218" y="2"/>
                  <a:pt x="229" y="12"/>
                </a:cubicBezTo>
                <a:cubicBezTo>
                  <a:pt x="238" y="19"/>
                  <a:pt x="247" y="19"/>
                  <a:pt x="255" y="11"/>
                </a:cubicBezTo>
                <a:cubicBezTo>
                  <a:pt x="266" y="0"/>
                  <a:pt x="271" y="0"/>
                  <a:pt x="280" y="13"/>
                </a:cubicBezTo>
                <a:cubicBezTo>
                  <a:pt x="287" y="21"/>
                  <a:pt x="296" y="23"/>
                  <a:pt x="306" y="17"/>
                </a:cubicBezTo>
                <a:cubicBezTo>
                  <a:pt x="318" y="8"/>
                  <a:pt x="323" y="9"/>
                  <a:pt x="330" y="23"/>
                </a:cubicBezTo>
                <a:cubicBezTo>
                  <a:pt x="335" y="33"/>
                  <a:pt x="344" y="37"/>
                  <a:pt x="354" y="32"/>
                </a:cubicBezTo>
                <a:cubicBezTo>
                  <a:pt x="368" y="27"/>
                  <a:pt x="373" y="29"/>
                  <a:pt x="376" y="44"/>
                </a:cubicBezTo>
                <a:cubicBezTo>
                  <a:pt x="379" y="55"/>
                  <a:pt x="387" y="60"/>
                  <a:pt x="399" y="58"/>
                </a:cubicBezTo>
                <a:cubicBezTo>
                  <a:pt x="412" y="55"/>
                  <a:pt x="417" y="60"/>
                  <a:pt x="418" y="73"/>
                </a:cubicBezTo>
                <a:cubicBezTo>
                  <a:pt x="418" y="85"/>
                  <a:pt x="424" y="92"/>
                  <a:pt x="437" y="93"/>
                </a:cubicBezTo>
                <a:cubicBezTo>
                  <a:pt x="451" y="93"/>
                  <a:pt x="455" y="98"/>
                  <a:pt x="452" y="112"/>
                </a:cubicBezTo>
                <a:cubicBezTo>
                  <a:pt x="449" y="123"/>
                  <a:pt x="455" y="131"/>
                  <a:pt x="466" y="134"/>
                </a:cubicBezTo>
                <a:cubicBezTo>
                  <a:pt x="480" y="137"/>
                  <a:pt x="483" y="143"/>
                  <a:pt x="477" y="156"/>
                </a:cubicBezTo>
                <a:cubicBezTo>
                  <a:pt x="472" y="167"/>
                  <a:pt x="476" y="176"/>
                  <a:pt x="487" y="181"/>
                </a:cubicBezTo>
                <a:cubicBezTo>
                  <a:pt x="499" y="187"/>
                  <a:pt x="501" y="193"/>
                  <a:pt x="493" y="204"/>
                </a:cubicBezTo>
                <a:cubicBezTo>
                  <a:pt x="486" y="215"/>
                  <a:pt x="487" y="223"/>
                  <a:pt x="498" y="231"/>
                </a:cubicBezTo>
                <a:cubicBezTo>
                  <a:pt x="508" y="239"/>
                  <a:pt x="508" y="246"/>
                  <a:pt x="499" y="255"/>
                </a:cubicBezTo>
                <a:cubicBezTo>
                  <a:pt x="489" y="264"/>
                  <a:pt x="488" y="273"/>
                  <a:pt x="498" y="283"/>
                </a:cubicBezTo>
                <a:cubicBezTo>
                  <a:pt x="505" y="292"/>
                  <a:pt x="504" y="300"/>
                  <a:pt x="494" y="306"/>
                </a:cubicBezTo>
                <a:cubicBezTo>
                  <a:pt x="482" y="313"/>
                  <a:pt x="480" y="321"/>
                  <a:pt x="486" y="333"/>
                </a:cubicBezTo>
                <a:cubicBezTo>
                  <a:pt x="492" y="344"/>
                  <a:pt x="490" y="350"/>
                  <a:pt x="478" y="355"/>
                </a:cubicBezTo>
                <a:cubicBezTo>
                  <a:pt x="465" y="359"/>
                  <a:pt x="461" y="367"/>
                  <a:pt x="465" y="379"/>
                </a:cubicBezTo>
                <a:cubicBezTo>
                  <a:pt x="468" y="392"/>
                  <a:pt x="465" y="397"/>
                  <a:pt x="452" y="399"/>
                </a:cubicBezTo>
                <a:cubicBezTo>
                  <a:pt x="438" y="401"/>
                  <a:pt x="433" y="407"/>
                  <a:pt x="435" y="421"/>
                </a:cubicBezTo>
                <a:cubicBezTo>
                  <a:pt x="436" y="433"/>
                  <a:pt x="430" y="438"/>
                  <a:pt x="419" y="437"/>
                </a:cubicBezTo>
                <a:cubicBezTo>
                  <a:pt x="404" y="436"/>
                  <a:pt x="398" y="441"/>
                  <a:pt x="396" y="456"/>
                </a:cubicBezTo>
                <a:cubicBezTo>
                  <a:pt x="394" y="467"/>
                  <a:pt x="388" y="471"/>
                  <a:pt x="377" y="468"/>
                </a:cubicBezTo>
                <a:cubicBezTo>
                  <a:pt x="363" y="463"/>
                  <a:pt x="356" y="467"/>
                  <a:pt x="351" y="481"/>
                </a:cubicBezTo>
                <a:cubicBezTo>
                  <a:pt x="347" y="492"/>
                  <a:pt x="340" y="494"/>
                  <a:pt x="330" y="488"/>
                </a:cubicBezTo>
                <a:cubicBezTo>
                  <a:pt x="317" y="481"/>
                  <a:pt x="310" y="483"/>
                  <a:pt x="302" y="496"/>
                </a:cubicBezTo>
                <a:cubicBezTo>
                  <a:pt x="296" y="506"/>
                  <a:pt x="289" y="507"/>
                  <a:pt x="280" y="499"/>
                </a:cubicBezTo>
                <a:cubicBezTo>
                  <a:pt x="269" y="490"/>
                  <a:pt x="261" y="490"/>
                  <a:pt x="251" y="500"/>
                </a:cubicBezTo>
                <a:cubicBezTo>
                  <a:pt x="243" y="509"/>
                  <a:pt x="236" y="509"/>
                  <a:pt x="228" y="499"/>
                </a:cubicBezTo>
                <a:cubicBezTo>
                  <a:pt x="220" y="488"/>
                  <a:pt x="212" y="486"/>
                  <a:pt x="200" y="495"/>
                </a:cubicBezTo>
                <a:cubicBezTo>
                  <a:pt x="190" y="501"/>
                  <a:pt x="183" y="499"/>
                  <a:pt x="178" y="489"/>
                </a:cubicBezTo>
                <a:cubicBezTo>
                  <a:pt x="172" y="475"/>
                  <a:pt x="165" y="473"/>
                  <a:pt x="151" y="478"/>
                </a:cubicBezTo>
                <a:cubicBezTo>
                  <a:pt x="141" y="483"/>
                  <a:pt x="134" y="479"/>
                  <a:pt x="132" y="468"/>
                </a:cubicBezTo>
                <a:cubicBezTo>
                  <a:pt x="128" y="453"/>
                  <a:pt x="122" y="450"/>
                  <a:pt x="106" y="452"/>
                </a:cubicBezTo>
                <a:cubicBezTo>
                  <a:pt x="96" y="454"/>
                  <a:pt x="90" y="449"/>
                  <a:pt x="90" y="438"/>
                </a:cubicBezTo>
                <a:cubicBezTo>
                  <a:pt x="90" y="423"/>
                  <a:pt x="84" y="418"/>
                  <a:pt x="69" y="417"/>
                </a:cubicBezTo>
                <a:cubicBezTo>
                  <a:pt x="58" y="417"/>
                  <a:pt x="53" y="411"/>
                  <a:pt x="55" y="400"/>
                </a:cubicBezTo>
                <a:cubicBezTo>
                  <a:pt x="58" y="385"/>
                  <a:pt x="54" y="379"/>
                  <a:pt x="39" y="375"/>
                </a:cubicBezTo>
                <a:cubicBezTo>
                  <a:pt x="29" y="373"/>
                  <a:pt x="25" y="366"/>
                  <a:pt x="29" y="356"/>
                </a:cubicBezTo>
                <a:cubicBezTo>
                  <a:pt x="35" y="341"/>
                  <a:pt x="33" y="335"/>
                  <a:pt x="19" y="328"/>
                </a:cubicBezTo>
                <a:cubicBezTo>
                  <a:pt x="9" y="323"/>
                  <a:pt x="7" y="316"/>
                  <a:pt x="14" y="306"/>
                </a:cubicBezTo>
                <a:cubicBezTo>
                  <a:pt x="22" y="295"/>
                  <a:pt x="21" y="287"/>
                  <a:pt x="9" y="278"/>
                </a:cubicBezTo>
                <a:cubicBezTo>
                  <a:pt x="0" y="271"/>
                  <a:pt x="0" y="263"/>
                  <a:pt x="8" y="255"/>
                </a:cubicBezTo>
                <a:cubicBezTo>
                  <a:pt x="19" y="245"/>
                  <a:pt x="19" y="238"/>
                  <a:pt x="9" y="226"/>
                </a:cubicBezTo>
                <a:cubicBezTo>
                  <a:pt x="2" y="218"/>
                  <a:pt x="3" y="210"/>
                  <a:pt x="13" y="205"/>
                </a:cubicBezTo>
                <a:cubicBezTo>
                  <a:pt x="26" y="197"/>
                  <a:pt x="28" y="189"/>
                  <a:pt x="21" y="176"/>
                </a:cubicBezTo>
                <a:cubicBezTo>
                  <a:pt x="15" y="166"/>
                  <a:pt x="18" y="159"/>
                  <a:pt x="29" y="155"/>
                </a:cubicBezTo>
                <a:cubicBezTo>
                  <a:pt x="43" y="151"/>
                  <a:pt x="47" y="143"/>
                  <a:pt x="43" y="130"/>
                </a:cubicBezTo>
                <a:cubicBezTo>
                  <a:pt x="39" y="118"/>
                  <a:pt x="43" y="112"/>
                  <a:pt x="56" y="111"/>
                </a:cubicBezTo>
                <a:cubicBezTo>
                  <a:pt x="68" y="110"/>
                  <a:pt x="74" y="102"/>
                  <a:pt x="73" y="90"/>
                </a:cubicBezTo>
                <a:cubicBezTo>
                  <a:pt x="72" y="76"/>
                  <a:pt x="77" y="72"/>
                  <a:pt x="91" y="73"/>
                </a:cubicBezTo>
                <a:close/>
              </a:path>
            </a:pathLst>
          </a:custGeom>
          <a:solidFill>
            <a:srgbClr val="0282D0">
              <a:alpha val="30196"/>
            </a:srgbClr>
          </a:solidFill>
          <a:ln>
            <a:solidFill>
              <a:sysClr val="window" lastClr="FFFFFF"/>
            </a:solidFill>
          </a:ln>
        </p:spPr>
        <p:txBody>
          <a:bodyPr vert="horz" wrap="square" lIns="68577" tIns="34289" rIns="68577" bIns="34289" numCol="1" anchor="ctr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7F7F7F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23" name="Freeform 8"/>
          <p:cNvSpPr>
            <a:spLocks noEditPoints="1"/>
          </p:cNvSpPr>
          <p:nvPr/>
        </p:nvSpPr>
        <p:spPr bwMode="auto">
          <a:xfrm>
            <a:off x="3216272" y="514986"/>
            <a:ext cx="1234197" cy="1239337"/>
          </a:xfrm>
          <a:custGeom>
            <a:avLst/>
            <a:gdLst>
              <a:gd name="T0" fmla="*/ 81 w 509"/>
              <a:gd name="T1" fmla="*/ 255 h 511"/>
              <a:gd name="T2" fmla="*/ 428 w 509"/>
              <a:gd name="T3" fmla="*/ 256 h 511"/>
              <a:gd name="T4" fmla="*/ 81 w 509"/>
              <a:gd name="T5" fmla="*/ 255 h 511"/>
              <a:gd name="T6" fmla="*/ 95 w 509"/>
              <a:gd name="T7" fmla="*/ 69 h 511"/>
              <a:gd name="T8" fmla="*/ 137 w 509"/>
              <a:gd name="T9" fmla="*/ 41 h 511"/>
              <a:gd name="T10" fmla="*/ 185 w 509"/>
              <a:gd name="T11" fmla="*/ 21 h 511"/>
              <a:gd name="T12" fmla="*/ 235 w 509"/>
              <a:gd name="T13" fmla="*/ 12 h 511"/>
              <a:gd name="T14" fmla="*/ 285 w 509"/>
              <a:gd name="T15" fmla="*/ 14 h 511"/>
              <a:gd name="T16" fmla="*/ 335 w 509"/>
              <a:gd name="T17" fmla="*/ 25 h 511"/>
              <a:gd name="T18" fmla="*/ 382 w 509"/>
              <a:gd name="T19" fmla="*/ 47 h 511"/>
              <a:gd name="T20" fmla="*/ 423 w 509"/>
              <a:gd name="T21" fmla="*/ 78 h 511"/>
              <a:gd name="T22" fmla="*/ 456 w 509"/>
              <a:gd name="T23" fmla="*/ 117 h 511"/>
              <a:gd name="T24" fmla="*/ 481 w 509"/>
              <a:gd name="T25" fmla="*/ 162 h 511"/>
              <a:gd name="T26" fmla="*/ 496 w 509"/>
              <a:gd name="T27" fmla="*/ 211 h 511"/>
              <a:gd name="T28" fmla="*/ 500 w 509"/>
              <a:gd name="T29" fmla="*/ 263 h 511"/>
              <a:gd name="T30" fmla="*/ 493 w 509"/>
              <a:gd name="T31" fmla="*/ 314 h 511"/>
              <a:gd name="T32" fmla="*/ 476 w 509"/>
              <a:gd name="T33" fmla="*/ 362 h 511"/>
              <a:gd name="T34" fmla="*/ 449 w 509"/>
              <a:gd name="T35" fmla="*/ 407 h 511"/>
              <a:gd name="T36" fmla="*/ 413 w 509"/>
              <a:gd name="T37" fmla="*/ 444 h 511"/>
              <a:gd name="T38" fmla="*/ 371 w 509"/>
              <a:gd name="T39" fmla="*/ 473 h 511"/>
              <a:gd name="T40" fmla="*/ 323 w 509"/>
              <a:gd name="T41" fmla="*/ 492 h 511"/>
              <a:gd name="T42" fmla="*/ 273 w 509"/>
              <a:gd name="T43" fmla="*/ 501 h 511"/>
              <a:gd name="T44" fmla="*/ 221 w 509"/>
              <a:gd name="T45" fmla="*/ 500 h 511"/>
              <a:gd name="T46" fmla="*/ 171 w 509"/>
              <a:gd name="T47" fmla="*/ 488 h 511"/>
              <a:gd name="T48" fmla="*/ 124 w 509"/>
              <a:gd name="T49" fmla="*/ 466 h 511"/>
              <a:gd name="T50" fmla="*/ 84 w 509"/>
              <a:gd name="T51" fmla="*/ 434 h 511"/>
              <a:gd name="T52" fmla="*/ 50 w 509"/>
              <a:gd name="T53" fmla="*/ 394 h 511"/>
              <a:gd name="T54" fmla="*/ 26 w 509"/>
              <a:gd name="T55" fmla="*/ 349 h 511"/>
              <a:gd name="T56" fmla="*/ 12 w 509"/>
              <a:gd name="T57" fmla="*/ 300 h 511"/>
              <a:gd name="T58" fmla="*/ 8 w 509"/>
              <a:gd name="T59" fmla="*/ 248 h 511"/>
              <a:gd name="T60" fmla="*/ 15 w 509"/>
              <a:gd name="T61" fmla="*/ 197 h 511"/>
              <a:gd name="T62" fmla="*/ 33 w 509"/>
              <a:gd name="T63" fmla="*/ 149 h 511"/>
              <a:gd name="T64" fmla="*/ 60 w 509"/>
              <a:gd name="T65" fmla="*/ 107 h 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09" h="511">
                <a:moveTo>
                  <a:pt x="81" y="255"/>
                </a:moveTo>
                <a:cubicBezTo>
                  <a:pt x="81" y="255"/>
                  <a:pt x="81" y="255"/>
                  <a:pt x="81" y="255"/>
                </a:cubicBezTo>
                <a:cubicBezTo>
                  <a:pt x="81" y="352"/>
                  <a:pt x="159" y="430"/>
                  <a:pt x="255" y="430"/>
                </a:cubicBezTo>
                <a:cubicBezTo>
                  <a:pt x="350" y="430"/>
                  <a:pt x="428" y="352"/>
                  <a:pt x="428" y="256"/>
                </a:cubicBezTo>
                <a:cubicBezTo>
                  <a:pt x="428" y="160"/>
                  <a:pt x="350" y="82"/>
                  <a:pt x="255" y="82"/>
                </a:cubicBezTo>
                <a:cubicBezTo>
                  <a:pt x="159" y="82"/>
                  <a:pt x="81" y="160"/>
                  <a:pt x="81" y="255"/>
                </a:cubicBezTo>
                <a:close/>
                <a:moveTo>
                  <a:pt x="76" y="88"/>
                </a:moveTo>
                <a:cubicBezTo>
                  <a:pt x="88" y="88"/>
                  <a:pt x="95" y="82"/>
                  <a:pt x="95" y="69"/>
                </a:cubicBezTo>
                <a:cubicBezTo>
                  <a:pt x="96" y="56"/>
                  <a:pt x="101" y="52"/>
                  <a:pt x="114" y="55"/>
                </a:cubicBezTo>
                <a:cubicBezTo>
                  <a:pt x="126" y="57"/>
                  <a:pt x="134" y="53"/>
                  <a:pt x="137" y="41"/>
                </a:cubicBezTo>
                <a:cubicBezTo>
                  <a:pt x="141" y="27"/>
                  <a:pt x="147" y="24"/>
                  <a:pt x="159" y="30"/>
                </a:cubicBezTo>
                <a:cubicBezTo>
                  <a:pt x="170" y="35"/>
                  <a:pt x="179" y="32"/>
                  <a:pt x="185" y="21"/>
                </a:cubicBezTo>
                <a:cubicBezTo>
                  <a:pt x="191" y="8"/>
                  <a:pt x="197" y="7"/>
                  <a:pt x="209" y="16"/>
                </a:cubicBezTo>
                <a:cubicBezTo>
                  <a:pt x="218" y="22"/>
                  <a:pt x="227" y="21"/>
                  <a:pt x="235" y="12"/>
                </a:cubicBezTo>
                <a:cubicBezTo>
                  <a:pt x="245" y="0"/>
                  <a:pt x="249" y="0"/>
                  <a:pt x="260" y="12"/>
                </a:cubicBezTo>
                <a:cubicBezTo>
                  <a:pt x="267" y="20"/>
                  <a:pt x="277" y="21"/>
                  <a:pt x="285" y="14"/>
                </a:cubicBezTo>
                <a:cubicBezTo>
                  <a:pt x="298" y="4"/>
                  <a:pt x="303" y="5"/>
                  <a:pt x="310" y="18"/>
                </a:cubicBezTo>
                <a:cubicBezTo>
                  <a:pt x="316" y="28"/>
                  <a:pt x="325" y="30"/>
                  <a:pt x="335" y="25"/>
                </a:cubicBezTo>
                <a:cubicBezTo>
                  <a:pt x="349" y="18"/>
                  <a:pt x="354" y="21"/>
                  <a:pt x="359" y="34"/>
                </a:cubicBezTo>
                <a:cubicBezTo>
                  <a:pt x="362" y="46"/>
                  <a:pt x="370" y="50"/>
                  <a:pt x="382" y="47"/>
                </a:cubicBezTo>
                <a:cubicBezTo>
                  <a:pt x="395" y="43"/>
                  <a:pt x="401" y="47"/>
                  <a:pt x="402" y="61"/>
                </a:cubicBezTo>
                <a:cubicBezTo>
                  <a:pt x="403" y="73"/>
                  <a:pt x="411" y="79"/>
                  <a:pt x="423" y="78"/>
                </a:cubicBezTo>
                <a:cubicBezTo>
                  <a:pt x="437" y="77"/>
                  <a:pt x="441" y="82"/>
                  <a:pt x="440" y="96"/>
                </a:cubicBezTo>
                <a:cubicBezTo>
                  <a:pt x="438" y="108"/>
                  <a:pt x="444" y="115"/>
                  <a:pt x="456" y="117"/>
                </a:cubicBezTo>
                <a:cubicBezTo>
                  <a:pt x="470" y="119"/>
                  <a:pt x="473" y="125"/>
                  <a:pt x="469" y="138"/>
                </a:cubicBezTo>
                <a:cubicBezTo>
                  <a:pt x="465" y="150"/>
                  <a:pt x="469" y="158"/>
                  <a:pt x="481" y="162"/>
                </a:cubicBezTo>
                <a:cubicBezTo>
                  <a:pt x="493" y="167"/>
                  <a:pt x="496" y="173"/>
                  <a:pt x="489" y="185"/>
                </a:cubicBezTo>
                <a:cubicBezTo>
                  <a:pt x="482" y="196"/>
                  <a:pt x="484" y="204"/>
                  <a:pt x="496" y="211"/>
                </a:cubicBezTo>
                <a:cubicBezTo>
                  <a:pt x="506" y="218"/>
                  <a:pt x="507" y="225"/>
                  <a:pt x="499" y="235"/>
                </a:cubicBezTo>
                <a:cubicBezTo>
                  <a:pt x="490" y="245"/>
                  <a:pt x="490" y="253"/>
                  <a:pt x="500" y="263"/>
                </a:cubicBezTo>
                <a:cubicBezTo>
                  <a:pt x="509" y="271"/>
                  <a:pt x="508" y="279"/>
                  <a:pt x="498" y="286"/>
                </a:cubicBezTo>
                <a:cubicBezTo>
                  <a:pt x="487" y="294"/>
                  <a:pt x="485" y="302"/>
                  <a:pt x="493" y="314"/>
                </a:cubicBezTo>
                <a:cubicBezTo>
                  <a:pt x="500" y="324"/>
                  <a:pt x="498" y="331"/>
                  <a:pt x="486" y="336"/>
                </a:cubicBezTo>
                <a:cubicBezTo>
                  <a:pt x="474" y="341"/>
                  <a:pt x="471" y="350"/>
                  <a:pt x="476" y="362"/>
                </a:cubicBezTo>
                <a:cubicBezTo>
                  <a:pt x="480" y="374"/>
                  <a:pt x="477" y="380"/>
                  <a:pt x="465" y="382"/>
                </a:cubicBezTo>
                <a:cubicBezTo>
                  <a:pt x="451" y="386"/>
                  <a:pt x="446" y="393"/>
                  <a:pt x="449" y="407"/>
                </a:cubicBezTo>
                <a:cubicBezTo>
                  <a:pt x="451" y="418"/>
                  <a:pt x="446" y="423"/>
                  <a:pt x="435" y="423"/>
                </a:cubicBezTo>
                <a:cubicBezTo>
                  <a:pt x="420" y="424"/>
                  <a:pt x="414" y="429"/>
                  <a:pt x="413" y="444"/>
                </a:cubicBezTo>
                <a:cubicBezTo>
                  <a:pt x="413" y="455"/>
                  <a:pt x="407" y="460"/>
                  <a:pt x="396" y="457"/>
                </a:cubicBezTo>
                <a:cubicBezTo>
                  <a:pt x="381" y="454"/>
                  <a:pt x="375" y="458"/>
                  <a:pt x="371" y="473"/>
                </a:cubicBezTo>
                <a:cubicBezTo>
                  <a:pt x="368" y="484"/>
                  <a:pt x="361" y="487"/>
                  <a:pt x="351" y="482"/>
                </a:cubicBezTo>
                <a:cubicBezTo>
                  <a:pt x="337" y="476"/>
                  <a:pt x="330" y="479"/>
                  <a:pt x="323" y="492"/>
                </a:cubicBezTo>
                <a:cubicBezTo>
                  <a:pt x="318" y="503"/>
                  <a:pt x="311" y="504"/>
                  <a:pt x="301" y="497"/>
                </a:cubicBezTo>
                <a:cubicBezTo>
                  <a:pt x="290" y="489"/>
                  <a:pt x="282" y="490"/>
                  <a:pt x="273" y="501"/>
                </a:cubicBezTo>
                <a:cubicBezTo>
                  <a:pt x="266" y="510"/>
                  <a:pt x="258" y="511"/>
                  <a:pt x="250" y="502"/>
                </a:cubicBezTo>
                <a:cubicBezTo>
                  <a:pt x="241" y="491"/>
                  <a:pt x="233" y="491"/>
                  <a:pt x="221" y="500"/>
                </a:cubicBezTo>
                <a:cubicBezTo>
                  <a:pt x="212" y="507"/>
                  <a:pt x="205" y="506"/>
                  <a:pt x="199" y="496"/>
                </a:cubicBezTo>
                <a:cubicBezTo>
                  <a:pt x="192" y="483"/>
                  <a:pt x="184" y="481"/>
                  <a:pt x="171" y="488"/>
                </a:cubicBezTo>
                <a:cubicBezTo>
                  <a:pt x="161" y="493"/>
                  <a:pt x="154" y="490"/>
                  <a:pt x="151" y="480"/>
                </a:cubicBezTo>
                <a:cubicBezTo>
                  <a:pt x="146" y="465"/>
                  <a:pt x="140" y="462"/>
                  <a:pt x="124" y="466"/>
                </a:cubicBezTo>
                <a:cubicBezTo>
                  <a:pt x="114" y="468"/>
                  <a:pt x="107" y="464"/>
                  <a:pt x="106" y="453"/>
                </a:cubicBezTo>
                <a:cubicBezTo>
                  <a:pt x="105" y="438"/>
                  <a:pt x="99" y="433"/>
                  <a:pt x="84" y="434"/>
                </a:cubicBezTo>
                <a:cubicBezTo>
                  <a:pt x="73" y="435"/>
                  <a:pt x="67" y="429"/>
                  <a:pt x="69" y="418"/>
                </a:cubicBezTo>
                <a:cubicBezTo>
                  <a:pt x="70" y="403"/>
                  <a:pt x="66" y="397"/>
                  <a:pt x="50" y="394"/>
                </a:cubicBezTo>
                <a:cubicBezTo>
                  <a:pt x="40" y="393"/>
                  <a:pt x="36" y="386"/>
                  <a:pt x="39" y="376"/>
                </a:cubicBezTo>
                <a:cubicBezTo>
                  <a:pt x="44" y="361"/>
                  <a:pt x="41" y="355"/>
                  <a:pt x="26" y="349"/>
                </a:cubicBezTo>
                <a:cubicBezTo>
                  <a:pt x="16" y="345"/>
                  <a:pt x="13" y="338"/>
                  <a:pt x="19" y="328"/>
                </a:cubicBezTo>
                <a:cubicBezTo>
                  <a:pt x="26" y="315"/>
                  <a:pt x="25" y="308"/>
                  <a:pt x="12" y="300"/>
                </a:cubicBezTo>
                <a:cubicBezTo>
                  <a:pt x="3" y="294"/>
                  <a:pt x="1" y="286"/>
                  <a:pt x="9" y="278"/>
                </a:cubicBezTo>
                <a:cubicBezTo>
                  <a:pt x="19" y="267"/>
                  <a:pt x="19" y="259"/>
                  <a:pt x="8" y="248"/>
                </a:cubicBezTo>
                <a:cubicBezTo>
                  <a:pt x="0" y="240"/>
                  <a:pt x="1" y="233"/>
                  <a:pt x="10" y="226"/>
                </a:cubicBezTo>
                <a:cubicBezTo>
                  <a:pt x="22" y="217"/>
                  <a:pt x="23" y="210"/>
                  <a:pt x="15" y="197"/>
                </a:cubicBezTo>
                <a:cubicBezTo>
                  <a:pt x="9" y="188"/>
                  <a:pt x="11" y="181"/>
                  <a:pt x="22" y="176"/>
                </a:cubicBezTo>
                <a:cubicBezTo>
                  <a:pt x="35" y="170"/>
                  <a:pt x="38" y="163"/>
                  <a:pt x="33" y="149"/>
                </a:cubicBezTo>
                <a:cubicBezTo>
                  <a:pt x="28" y="138"/>
                  <a:pt x="32" y="132"/>
                  <a:pt x="44" y="129"/>
                </a:cubicBezTo>
                <a:cubicBezTo>
                  <a:pt x="57" y="127"/>
                  <a:pt x="62" y="119"/>
                  <a:pt x="60" y="107"/>
                </a:cubicBezTo>
                <a:cubicBezTo>
                  <a:pt x="58" y="93"/>
                  <a:pt x="62" y="88"/>
                  <a:pt x="76" y="88"/>
                </a:cubicBezTo>
                <a:close/>
              </a:path>
            </a:pathLst>
          </a:custGeom>
          <a:solidFill>
            <a:srgbClr val="0282D0"/>
          </a:solidFill>
          <a:ln>
            <a:solidFill>
              <a:sysClr val="window" lastClr="FFFFFF"/>
            </a:solidFill>
          </a:ln>
        </p:spPr>
        <p:txBody>
          <a:bodyPr vert="horz" wrap="square" lIns="68577" tIns="34289" rIns="68577" bIns="34289" numCol="1" anchor="ctr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7F7F7F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24" name="Freeform 9"/>
          <p:cNvSpPr>
            <a:spLocks noEditPoints="1"/>
          </p:cNvSpPr>
          <p:nvPr/>
        </p:nvSpPr>
        <p:spPr bwMode="auto">
          <a:xfrm>
            <a:off x="4650969" y="517039"/>
            <a:ext cx="1234197" cy="1235229"/>
          </a:xfrm>
          <a:custGeom>
            <a:avLst/>
            <a:gdLst>
              <a:gd name="T0" fmla="*/ 81 w 509"/>
              <a:gd name="T1" fmla="*/ 261 h 509"/>
              <a:gd name="T2" fmla="*/ 428 w 509"/>
              <a:gd name="T3" fmla="*/ 248 h 509"/>
              <a:gd name="T4" fmla="*/ 81 w 509"/>
              <a:gd name="T5" fmla="*/ 261 h 509"/>
              <a:gd name="T6" fmla="*/ 89 w 509"/>
              <a:gd name="T7" fmla="*/ 75 h 509"/>
              <a:gd name="T8" fmla="*/ 130 w 509"/>
              <a:gd name="T9" fmla="*/ 44 h 509"/>
              <a:gd name="T10" fmla="*/ 176 w 509"/>
              <a:gd name="T11" fmla="*/ 23 h 509"/>
              <a:gd name="T12" fmla="*/ 226 w 509"/>
              <a:gd name="T13" fmla="*/ 12 h 509"/>
              <a:gd name="T14" fmla="*/ 276 w 509"/>
              <a:gd name="T15" fmla="*/ 12 h 509"/>
              <a:gd name="T16" fmla="*/ 327 w 509"/>
              <a:gd name="T17" fmla="*/ 21 h 509"/>
              <a:gd name="T18" fmla="*/ 374 w 509"/>
              <a:gd name="T19" fmla="*/ 41 h 509"/>
              <a:gd name="T20" fmla="*/ 416 w 509"/>
              <a:gd name="T21" fmla="*/ 71 h 509"/>
              <a:gd name="T22" fmla="*/ 451 w 509"/>
              <a:gd name="T23" fmla="*/ 108 h 509"/>
              <a:gd name="T24" fmla="*/ 477 w 509"/>
              <a:gd name="T25" fmla="*/ 152 h 509"/>
              <a:gd name="T26" fmla="*/ 494 w 509"/>
              <a:gd name="T27" fmla="*/ 201 h 509"/>
              <a:gd name="T28" fmla="*/ 501 w 509"/>
              <a:gd name="T29" fmla="*/ 252 h 509"/>
              <a:gd name="T30" fmla="*/ 495 w 509"/>
              <a:gd name="T31" fmla="*/ 303 h 509"/>
              <a:gd name="T32" fmla="*/ 480 w 509"/>
              <a:gd name="T33" fmla="*/ 352 h 509"/>
              <a:gd name="T34" fmla="*/ 455 w 509"/>
              <a:gd name="T35" fmla="*/ 398 h 509"/>
              <a:gd name="T36" fmla="*/ 421 w 509"/>
              <a:gd name="T37" fmla="*/ 437 h 509"/>
              <a:gd name="T38" fmla="*/ 380 w 509"/>
              <a:gd name="T39" fmla="*/ 467 h 509"/>
              <a:gd name="T40" fmla="*/ 333 w 509"/>
              <a:gd name="T41" fmla="*/ 488 h 509"/>
              <a:gd name="T42" fmla="*/ 283 w 509"/>
              <a:gd name="T43" fmla="*/ 499 h 509"/>
              <a:gd name="T44" fmla="*/ 231 w 509"/>
              <a:gd name="T45" fmla="*/ 500 h 509"/>
              <a:gd name="T46" fmla="*/ 181 w 509"/>
              <a:gd name="T47" fmla="*/ 490 h 509"/>
              <a:gd name="T48" fmla="*/ 133 w 509"/>
              <a:gd name="T49" fmla="*/ 469 h 509"/>
              <a:gd name="T50" fmla="*/ 91 w 509"/>
              <a:gd name="T51" fmla="*/ 439 h 509"/>
              <a:gd name="T52" fmla="*/ 56 w 509"/>
              <a:gd name="T53" fmla="*/ 401 h 509"/>
              <a:gd name="T54" fmla="*/ 31 w 509"/>
              <a:gd name="T55" fmla="*/ 357 h 509"/>
              <a:gd name="T56" fmla="*/ 15 w 509"/>
              <a:gd name="T57" fmla="*/ 308 h 509"/>
              <a:gd name="T58" fmla="*/ 8 w 509"/>
              <a:gd name="T59" fmla="*/ 257 h 509"/>
              <a:gd name="T60" fmla="*/ 14 w 509"/>
              <a:gd name="T61" fmla="*/ 206 h 509"/>
              <a:gd name="T62" fmla="*/ 29 w 509"/>
              <a:gd name="T63" fmla="*/ 157 h 509"/>
              <a:gd name="T64" fmla="*/ 55 w 509"/>
              <a:gd name="T65" fmla="*/ 113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09" h="509">
                <a:moveTo>
                  <a:pt x="81" y="261"/>
                </a:moveTo>
                <a:cubicBezTo>
                  <a:pt x="81" y="261"/>
                  <a:pt x="81" y="261"/>
                  <a:pt x="81" y="261"/>
                </a:cubicBezTo>
                <a:cubicBezTo>
                  <a:pt x="85" y="357"/>
                  <a:pt x="166" y="432"/>
                  <a:pt x="262" y="429"/>
                </a:cubicBezTo>
                <a:cubicBezTo>
                  <a:pt x="357" y="425"/>
                  <a:pt x="432" y="344"/>
                  <a:pt x="428" y="248"/>
                </a:cubicBezTo>
                <a:cubicBezTo>
                  <a:pt x="425" y="152"/>
                  <a:pt x="344" y="78"/>
                  <a:pt x="248" y="81"/>
                </a:cubicBezTo>
                <a:cubicBezTo>
                  <a:pt x="152" y="85"/>
                  <a:pt x="78" y="165"/>
                  <a:pt x="81" y="261"/>
                </a:cubicBezTo>
                <a:close/>
                <a:moveTo>
                  <a:pt x="70" y="94"/>
                </a:moveTo>
                <a:cubicBezTo>
                  <a:pt x="82" y="94"/>
                  <a:pt x="89" y="87"/>
                  <a:pt x="89" y="75"/>
                </a:cubicBezTo>
                <a:cubicBezTo>
                  <a:pt x="89" y="61"/>
                  <a:pt x="94" y="57"/>
                  <a:pt x="107" y="59"/>
                </a:cubicBezTo>
                <a:cubicBezTo>
                  <a:pt x="119" y="62"/>
                  <a:pt x="127" y="56"/>
                  <a:pt x="130" y="44"/>
                </a:cubicBezTo>
                <a:cubicBezTo>
                  <a:pt x="133" y="31"/>
                  <a:pt x="138" y="28"/>
                  <a:pt x="151" y="33"/>
                </a:cubicBezTo>
                <a:cubicBezTo>
                  <a:pt x="162" y="37"/>
                  <a:pt x="171" y="34"/>
                  <a:pt x="176" y="23"/>
                </a:cubicBezTo>
                <a:cubicBezTo>
                  <a:pt x="182" y="10"/>
                  <a:pt x="188" y="8"/>
                  <a:pt x="200" y="17"/>
                </a:cubicBezTo>
                <a:cubicBezTo>
                  <a:pt x="210" y="23"/>
                  <a:pt x="218" y="21"/>
                  <a:pt x="226" y="12"/>
                </a:cubicBezTo>
                <a:cubicBezTo>
                  <a:pt x="236" y="0"/>
                  <a:pt x="240" y="0"/>
                  <a:pt x="251" y="11"/>
                </a:cubicBezTo>
                <a:cubicBezTo>
                  <a:pt x="259" y="18"/>
                  <a:pt x="268" y="19"/>
                  <a:pt x="276" y="12"/>
                </a:cubicBezTo>
                <a:cubicBezTo>
                  <a:pt x="288" y="1"/>
                  <a:pt x="293" y="2"/>
                  <a:pt x="302" y="15"/>
                </a:cubicBezTo>
                <a:cubicBezTo>
                  <a:pt x="308" y="25"/>
                  <a:pt x="317" y="27"/>
                  <a:pt x="327" y="21"/>
                </a:cubicBezTo>
                <a:cubicBezTo>
                  <a:pt x="340" y="14"/>
                  <a:pt x="345" y="16"/>
                  <a:pt x="350" y="30"/>
                </a:cubicBezTo>
                <a:cubicBezTo>
                  <a:pt x="354" y="41"/>
                  <a:pt x="363" y="45"/>
                  <a:pt x="374" y="41"/>
                </a:cubicBezTo>
                <a:cubicBezTo>
                  <a:pt x="387" y="37"/>
                  <a:pt x="393" y="40"/>
                  <a:pt x="395" y="54"/>
                </a:cubicBezTo>
                <a:cubicBezTo>
                  <a:pt x="397" y="66"/>
                  <a:pt x="404" y="72"/>
                  <a:pt x="416" y="71"/>
                </a:cubicBezTo>
                <a:cubicBezTo>
                  <a:pt x="430" y="70"/>
                  <a:pt x="435" y="74"/>
                  <a:pt x="434" y="88"/>
                </a:cubicBezTo>
                <a:cubicBezTo>
                  <a:pt x="433" y="100"/>
                  <a:pt x="439" y="107"/>
                  <a:pt x="451" y="108"/>
                </a:cubicBezTo>
                <a:cubicBezTo>
                  <a:pt x="465" y="110"/>
                  <a:pt x="468" y="115"/>
                  <a:pt x="465" y="129"/>
                </a:cubicBezTo>
                <a:cubicBezTo>
                  <a:pt x="461" y="140"/>
                  <a:pt x="466" y="149"/>
                  <a:pt x="477" y="152"/>
                </a:cubicBezTo>
                <a:cubicBezTo>
                  <a:pt x="490" y="157"/>
                  <a:pt x="493" y="163"/>
                  <a:pt x="486" y="175"/>
                </a:cubicBezTo>
                <a:cubicBezTo>
                  <a:pt x="480" y="186"/>
                  <a:pt x="483" y="194"/>
                  <a:pt x="494" y="201"/>
                </a:cubicBezTo>
                <a:cubicBezTo>
                  <a:pt x="505" y="208"/>
                  <a:pt x="506" y="215"/>
                  <a:pt x="498" y="224"/>
                </a:cubicBezTo>
                <a:cubicBezTo>
                  <a:pt x="490" y="235"/>
                  <a:pt x="490" y="243"/>
                  <a:pt x="501" y="252"/>
                </a:cubicBezTo>
                <a:cubicBezTo>
                  <a:pt x="509" y="260"/>
                  <a:pt x="509" y="268"/>
                  <a:pt x="500" y="275"/>
                </a:cubicBezTo>
                <a:cubicBezTo>
                  <a:pt x="489" y="284"/>
                  <a:pt x="487" y="292"/>
                  <a:pt x="495" y="303"/>
                </a:cubicBezTo>
                <a:cubicBezTo>
                  <a:pt x="503" y="314"/>
                  <a:pt x="501" y="320"/>
                  <a:pt x="490" y="326"/>
                </a:cubicBezTo>
                <a:cubicBezTo>
                  <a:pt x="478" y="332"/>
                  <a:pt x="475" y="340"/>
                  <a:pt x="480" y="352"/>
                </a:cubicBezTo>
                <a:cubicBezTo>
                  <a:pt x="485" y="364"/>
                  <a:pt x="482" y="370"/>
                  <a:pt x="470" y="373"/>
                </a:cubicBezTo>
                <a:cubicBezTo>
                  <a:pt x="456" y="377"/>
                  <a:pt x="452" y="384"/>
                  <a:pt x="455" y="398"/>
                </a:cubicBezTo>
                <a:cubicBezTo>
                  <a:pt x="458" y="409"/>
                  <a:pt x="453" y="415"/>
                  <a:pt x="442" y="415"/>
                </a:cubicBezTo>
                <a:cubicBezTo>
                  <a:pt x="426" y="416"/>
                  <a:pt x="421" y="422"/>
                  <a:pt x="421" y="437"/>
                </a:cubicBezTo>
                <a:cubicBezTo>
                  <a:pt x="421" y="448"/>
                  <a:pt x="415" y="453"/>
                  <a:pt x="404" y="451"/>
                </a:cubicBezTo>
                <a:cubicBezTo>
                  <a:pt x="389" y="448"/>
                  <a:pt x="383" y="452"/>
                  <a:pt x="380" y="467"/>
                </a:cubicBezTo>
                <a:cubicBezTo>
                  <a:pt x="377" y="479"/>
                  <a:pt x="371" y="482"/>
                  <a:pt x="360" y="477"/>
                </a:cubicBezTo>
                <a:cubicBezTo>
                  <a:pt x="346" y="472"/>
                  <a:pt x="339" y="475"/>
                  <a:pt x="333" y="488"/>
                </a:cubicBezTo>
                <a:cubicBezTo>
                  <a:pt x="328" y="499"/>
                  <a:pt x="321" y="501"/>
                  <a:pt x="311" y="494"/>
                </a:cubicBezTo>
                <a:cubicBezTo>
                  <a:pt x="299" y="486"/>
                  <a:pt x="291" y="488"/>
                  <a:pt x="283" y="499"/>
                </a:cubicBezTo>
                <a:cubicBezTo>
                  <a:pt x="276" y="509"/>
                  <a:pt x="268" y="509"/>
                  <a:pt x="260" y="501"/>
                </a:cubicBezTo>
                <a:cubicBezTo>
                  <a:pt x="250" y="490"/>
                  <a:pt x="242" y="490"/>
                  <a:pt x="231" y="500"/>
                </a:cubicBezTo>
                <a:cubicBezTo>
                  <a:pt x="223" y="508"/>
                  <a:pt x="215" y="507"/>
                  <a:pt x="209" y="497"/>
                </a:cubicBezTo>
                <a:cubicBezTo>
                  <a:pt x="201" y="484"/>
                  <a:pt x="194" y="482"/>
                  <a:pt x="181" y="490"/>
                </a:cubicBezTo>
                <a:cubicBezTo>
                  <a:pt x="171" y="495"/>
                  <a:pt x="164" y="493"/>
                  <a:pt x="160" y="482"/>
                </a:cubicBezTo>
                <a:cubicBezTo>
                  <a:pt x="154" y="468"/>
                  <a:pt x="148" y="465"/>
                  <a:pt x="133" y="469"/>
                </a:cubicBezTo>
                <a:cubicBezTo>
                  <a:pt x="123" y="473"/>
                  <a:pt x="116" y="468"/>
                  <a:pt x="115" y="457"/>
                </a:cubicBezTo>
                <a:cubicBezTo>
                  <a:pt x="113" y="443"/>
                  <a:pt x="106" y="438"/>
                  <a:pt x="91" y="439"/>
                </a:cubicBezTo>
                <a:cubicBezTo>
                  <a:pt x="81" y="441"/>
                  <a:pt x="75" y="435"/>
                  <a:pt x="75" y="424"/>
                </a:cubicBezTo>
                <a:cubicBezTo>
                  <a:pt x="77" y="409"/>
                  <a:pt x="72" y="403"/>
                  <a:pt x="56" y="401"/>
                </a:cubicBezTo>
                <a:cubicBezTo>
                  <a:pt x="46" y="400"/>
                  <a:pt x="42" y="394"/>
                  <a:pt x="44" y="384"/>
                </a:cubicBezTo>
                <a:cubicBezTo>
                  <a:pt x="48" y="368"/>
                  <a:pt x="45" y="362"/>
                  <a:pt x="31" y="357"/>
                </a:cubicBezTo>
                <a:cubicBezTo>
                  <a:pt x="20" y="353"/>
                  <a:pt x="17" y="346"/>
                  <a:pt x="23" y="336"/>
                </a:cubicBezTo>
                <a:cubicBezTo>
                  <a:pt x="29" y="323"/>
                  <a:pt x="27" y="315"/>
                  <a:pt x="15" y="308"/>
                </a:cubicBezTo>
                <a:cubicBezTo>
                  <a:pt x="5" y="302"/>
                  <a:pt x="3" y="295"/>
                  <a:pt x="11" y="286"/>
                </a:cubicBezTo>
                <a:cubicBezTo>
                  <a:pt x="20" y="275"/>
                  <a:pt x="20" y="267"/>
                  <a:pt x="8" y="257"/>
                </a:cubicBezTo>
                <a:cubicBezTo>
                  <a:pt x="0" y="249"/>
                  <a:pt x="0" y="242"/>
                  <a:pt x="9" y="235"/>
                </a:cubicBezTo>
                <a:cubicBezTo>
                  <a:pt x="21" y="225"/>
                  <a:pt x="22" y="218"/>
                  <a:pt x="14" y="206"/>
                </a:cubicBezTo>
                <a:cubicBezTo>
                  <a:pt x="7" y="196"/>
                  <a:pt x="9" y="189"/>
                  <a:pt x="19" y="184"/>
                </a:cubicBezTo>
                <a:cubicBezTo>
                  <a:pt x="32" y="178"/>
                  <a:pt x="35" y="170"/>
                  <a:pt x="29" y="157"/>
                </a:cubicBezTo>
                <a:cubicBezTo>
                  <a:pt x="24" y="145"/>
                  <a:pt x="27" y="139"/>
                  <a:pt x="40" y="136"/>
                </a:cubicBezTo>
                <a:cubicBezTo>
                  <a:pt x="52" y="134"/>
                  <a:pt x="57" y="125"/>
                  <a:pt x="55" y="113"/>
                </a:cubicBezTo>
                <a:cubicBezTo>
                  <a:pt x="52" y="100"/>
                  <a:pt x="56" y="95"/>
                  <a:pt x="70" y="94"/>
                </a:cubicBezTo>
                <a:close/>
              </a:path>
            </a:pathLst>
          </a:custGeom>
          <a:solidFill>
            <a:srgbClr val="009BD2"/>
          </a:solidFill>
          <a:ln>
            <a:noFill/>
          </a:ln>
        </p:spPr>
        <p:txBody>
          <a:bodyPr vert="horz" wrap="square" lIns="68577" tIns="34289" rIns="68577" bIns="34289" numCol="1" anchor="ctr" anchorCtr="0" compatLnSpc="1">
            <a:prstTxWarp prst="textNoShape">
              <a:avLst/>
            </a:prstTxWarp>
          </a:bodyPr>
          <a:lstStyle/>
          <a:p>
            <a:pPr defTabSz="914103"/>
            <a:endParaRPr lang="zh-CN" altLang="en-US" sz="1799" kern="0">
              <a:solidFill>
                <a:srgbClr val="7F7F7F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25" name="Freeform 10"/>
          <p:cNvSpPr>
            <a:spLocks noEditPoints="1"/>
          </p:cNvSpPr>
          <p:nvPr/>
        </p:nvSpPr>
        <p:spPr bwMode="auto">
          <a:xfrm>
            <a:off x="5280644" y="1631333"/>
            <a:ext cx="1232142" cy="1232148"/>
          </a:xfrm>
          <a:custGeom>
            <a:avLst/>
            <a:gdLst>
              <a:gd name="T0" fmla="*/ 82 w 508"/>
              <a:gd name="T1" fmla="*/ 233 h 508"/>
              <a:gd name="T2" fmla="*/ 426 w 508"/>
              <a:gd name="T3" fmla="*/ 276 h 508"/>
              <a:gd name="T4" fmla="*/ 82 w 508"/>
              <a:gd name="T5" fmla="*/ 233 h 508"/>
              <a:gd name="T6" fmla="*/ 119 w 508"/>
              <a:gd name="T7" fmla="*/ 50 h 508"/>
              <a:gd name="T8" fmla="*/ 164 w 508"/>
              <a:gd name="T9" fmla="*/ 27 h 508"/>
              <a:gd name="T10" fmla="*/ 214 w 508"/>
              <a:gd name="T11" fmla="*/ 13 h 508"/>
              <a:gd name="T12" fmla="*/ 264 w 508"/>
              <a:gd name="T13" fmla="*/ 11 h 508"/>
              <a:gd name="T14" fmla="*/ 314 w 508"/>
              <a:gd name="T15" fmla="*/ 18 h 508"/>
              <a:gd name="T16" fmla="*/ 363 w 508"/>
              <a:gd name="T17" fmla="*/ 36 h 508"/>
              <a:gd name="T18" fmla="*/ 406 w 508"/>
              <a:gd name="T19" fmla="*/ 63 h 508"/>
              <a:gd name="T20" fmla="*/ 443 w 508"/>
              <a:gd name="T21" fmla="*/ 99 h 508"/>
              <a:gd name="T22" fmla="*/ 471 w 508"/>
              <a:gd name="T23" fmla="*/ 142 h 508"/>
              <a:gd name="T24" fmla="*/ 490 w 508"/>
              <a:gd name="T25" fmla="*/ 189 h 508"/>
              <a:gd name="T26" fmla="*/ 498 w 508"/>
              <a:gd name="T27" fmla="*/ 240 h 508"/>
              <a:gd name="T28" fmla="*/ 496 w 508"/>
              <a:gd name="T29" fmla="*/ 292 h 508"/>
              <a:gd name="T30" fmla="*/ 483 w 508"/>
              <a:gd name="T31" fmla="*/ 341 h 508"/>
              <a:gd name="T32" fmla="*/ 460 w 508"/>
              <a:gd name="T33" fmla="*/ 386 h 508"/>
              <a:gd name="T34" fmla="*/ 428 w 508"/>
              <a:gd name="T35" fmla="*/ 428 h 508"/>
              <a:gd name="T36" fmla="*/ 388 w 508"/>
              <a:gd name="T37" fmla="*/ 460 h 508"/>
              <a:gd name="T38" fmla="*/ 343 w 508"/>
              <a:gd name="T39" fmla="*/ 484 h 508"/>
              <a:gd name="T40" fmla="*/ 293 w 508"/>
              <a:gd name="T41" fmla="*/ 497 h 508"/>
              <a:gd name="T42" fmla="*/ 242 w 508"/>
              <a:gd name="T43" fmla="*/ 499 h 508"/>
              <a:gd name="T44" fmla="*/ 191 w 508"/>
              <a:gd name="T45" fmla="*/ 492 h 508"/>
              <a:gd name="T46" fmla="*/ 143 w 508"/>
              <a:gd name="T47" fmla="*/ 474 h 508"/>
              <a:gd name="T48" fmla="*/ 99 w 508"/>
              <a:gd name="T49" fmla="*/ 446 h 508"/>
              <a:gd name="T50" fmla="*/ 63 w 508"/>
              <a:gd name="T51" fmla="*/ 410 h 508"/>
              <a:gd name="T52" fmla="*/ 35 w 508"/>
              <a:gd name="T53" fmla="*/ 367 h 508"/>
              <a:gd name="T54" fmla="*/ 16 w 508"/>
              <a:gd name="T55" fmla="*/ 319 h 508"/>
              <a:gd name="T56" fmla="*/ 9 w 508"/>
              <a:gd name="T57" fmla="*/ 268 h 508"/>
              <a:gd name="T58" fmla="*/ 11 w 508"/>
              <a:gd name="T59" fmla="*/ 216 h 508"/>
              <a:gd name="T60" fmla="*/ 24 w 508"/>
              <a:gd name="T61" fmla="*/ 167 h 508"/>
              <a:gd name="T62" fmla="*/ 47 w 508"/>
              <a:gd name="T63" fmla="*/ 122 h 508"/>
              <a:gd name="T64" fmla="*/ 80 w 508"/>
              <a:gd name="T65" fmla="*/ 83 h 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08" h="508">
                <a:moveTo>
                  <a:pt x="82" y="233"/>
                </a:moveTo>
                <a:cubicBezTo>
                  <a:pt x="82" y="233"/>
                  <a:pt x="82" y="233"/>
                  <a:pt x="82" y="233"/>
                </a:cubicBezTo>
                <a:cubicBezTo>
                  <a:pt x="70" y="328"/>
                  <a:pt x="137" y="415"/>
                  <a:pt x="233" y="427"/>
                </a:cubicBezTo>
                <a:cubicBezTo>
                  <a:pt x="327" y="438"/>
                  <a:pt x="414" y="371"/>
                  <a:pt x="426" y="276"/>
                </a:cubicBezTo>
                <a:cubicBezTo>
                  <a:pt x="438" y="181"/>
                  <a:pt x="370" y="94"/>
                  <a:pt x="275" y="82"/>
                </a:cubicBezTo>
                <a:cubicBezTo>
                  <a:pt x="180" y="70"/>
                  <a:pt x="94" y="138"/>
                  <a:pt x="82" y="233"/>
                </a:cubicBezTo>
                <a:close/>
                <a:moveTo>
                  <a:pt x="98" y="66"/>
                </a:moveTo>
                <a:cubicBezTo>
                  <a:pt x="110" y="68"/>
                  <a:pt x="117" y="62"/>
                  <a:pt x="119" y="50"/>
                </a:cubicBezTo>
                <a:cubicBezTo>
                  <a:pt x="121" y="37"/>
                  <a:pt x="127" y="33"/>
                  <a:pt x="140" y="38"/>
                </a:cubicBezTo>
                <a:cubicBezTo>
                  <a:pt x="151" y="42"/>
                  <a:pt x="160" y="38"/>
                  <a:pt x="164" y="27"/>
                </a:cubicBezTo>
                <a:cubicBezTo>
                  <a:pt x="170" y="14"/>
                  <a:pt x="176" y="12"/>
                  <a:pt x="188" y="19"/>
                </a:cubicBezTo>
                <a:cubicBezTo>
                  <a:pt x="198" y="25"/>
                  <a:pt x="207" y="23"/>
                  <a:pt x="214" y="13"/>
                </a:cubicBezTo>
                <a:cubicBezTo>
                  <a:pt x="222" y="1"/>
                  <a:pt x="227" y="1"/>
                  <a:pt x="238" y="11"/>
                </a:cubicBezTo>
                <a:cubicBezTo>
                  <a:pt x="247" y="18"/>
                  <a:pt x="256" y="18"/>
                  <a:pt x="264" y="11"/>
                </a:cubicBezTo>
                <a:cubicBezTo>
                  <a:pt x="276" y="0"/>
                  <a:pt x="280" y="0"/>
                  <a:pt x="289" y="13"/>
                </a:cubicBezTo>
                <a:cubicBezTo>
                  <a:pt x="296" y="22"/>
                  <a:pt x="305" y="24"/>
                  <a:pt x="314" y="18"/>
                </a:cubicBezTo>
                <a:cubicBezTo>
                  <a:pt x="328" y="10"/>
                  <a:pt x="333" y="12"/>
                  <a:pt x="339" y="25"/>
                </a:cubicBezTo>
                <a:cubicBezTo>
                  <a:pt x="343" y="36"/>
                  <a:pt x="352" y="40"/>
                  <a:pt x="363" y="36"/>
                </a:cubicBezTo>
                <a:cubicBezTo>
                  <a:pt x="377" y="31"/>
                  <a:pt x="382" y="33"/>
                  <a:pt x="384" y="48"/>
                </a:cubicBezTo>
                <a:cubicBezTo>
                  <a:pt x="387" y="59"/>
                  <a:pt x="394" y="65"/>
                  <a:pt x="406" y="63"/>
                </a:cubicBezTo>
                <a:cubicBezTo>
                  <a:pt x="420" y="61"/>
                  <a:pt x="425" y="65"/>
                  <a:pt x="424" y="79"/>
                </a:cubicBezTo>
                <a:cubicBezTo>
                  <a:pt x="424" y="91"/>
                  <a:pt x="430" y="98"/>
                  <a:pt x="443" y="99"/>
                </a:cubicBezTo>
                <a:cubicBezTo>
                  <a:pt x="457" y="100"/>
                  <a:pt x="460" y="105"/>
                  <a:pt x="457" y="119"/>
                </a:cubicBezTo>
                <a:cubicBezTo>
                  <a:pt x="454" y="130"/>
                  <a:pt x="459" y="138"/>
                  <a:pt x="471" y="142"/>
                </a:cubicBezTo>
                <a:cubicBezTo>
                  <a:pt x="484" y="145"/>
                  <a:pt x="487" y="151"/>
                  <a:pt x="481" y="164"/>
                </a:cubicBezTo>
                <a:cubicBezTo>
                  <a:pt x="476" y="175"/>
                  <a:pt x="479" y="184"/>
                  <a:pt x="490" y="189"/>
                </a:cubicBezTo>
                <a:cubicBezTo>
                  <a:pt x="502" y="196"/>
                  <a:pt x="503" y="202"/>
                  <a:pt x="495" y="213"/>
                </a:cubicBezTo>
                <a:cubicBezTo>
                  <a:pt x="487" y="223"/>
                  <a:pt x="488" y="232"/>
                  <a:pt x="498" y="240"/>
                </a:cubicBezTo>
                <a:cubicBezTo>
                  <a:pt x="508" y="248"/>
                  <a:pt x="508" y="255"/>
                  <a:pt x="499" y="263"/>
                </a:cubicBezTo>
                <a:cubicBezTo>
                  <a:pt x="488" y="272"/>
                  <a:pt x="488" y="281"/>
                  <a:pt x="496" y="292"/>
                </a:cubicBezTo>
                <a:cubicBezTo>
                  <a:pt x="504" y="301"/>
                  <a:pt x="502" y="308"/>
                  <a:pt x="492" y="314"/>
                </a:cubicBezTo>
                <a:cubicBezTo>
                  <a:pt x="480" y="321"/>
                  <a:pt x="477" y="329"/>
                  <a:pt x="483" y="341"/>
                </a:cubicBezTo>
                <a:cubicBezTo>
                  <a:pt x="489" y="352"/>
                  <a:pt x="486" y="359"/>
                  <a:pt x="474" y="362"/>
                </a:cubicBezTo>
                <a:cubicBezTo>
                  <a:pt x="461" y="366"/>
                  <a:pt x="457" y="374"/>
                  <a:pt x="460" y="386"/>
                </a:cubicBezTo>
                <a:cubicBezTo>
                  <a:pt x="463" y="399"/>
                  <a:pt x="460" y="404"/>
                  <a:pt x="447" y="406"/>
                </a:cubicBezTo>
                <a:cubicBezTo>
                  <a:pt x="433" y="407"/>
                  <a:pt x="427" y="413"/>
                  <a:pt x="428" y="428"/>
                </a:cubicBezTo>
                <a:cubicBezTo>
                  <a:pt x="429" y="439"/>
                  <a:pt x="423" y="444"/>
                  <a:pt x="412" y="443"/>
                </a:cubicBezTo>
                <a:cubicBezTo>
                  <a:pt x="397" y="441"/>
                  <a:pt x="391" y="446"/>
                  <a:pt x="388" y="460"/>
                </a:cubicBezTo>
                <a:cubicBezTo>
                  <a:pt x="386" y="472"/>
                  <a:pt x="380" y="475"/>
                  <a:pt x="369" y="471"/>
                </a:cubicBezTo>
                <a:cubicBezTo>
                  <a:pt x="355" y="467"/>
                  <a:pt x="348" y="470"/>
                  <a:pt x="343" y="484"/>
                </a:cubicBezTo>
                <a:cubicBezTo>
                  <a:pt x="338" y="494"/>
                  <a:pt x="331" y="497"/>
                  <a:pt x="321" y="491"/>
                </a:cubicBezTo>
                <a:cubicBezTo>
                  <a:pt x="309" y="483"/>
                  <a:pt x="301" y="485"/>
                  <a:pt x="293" y="497"/>
                </a:cubicBezTo>
                <a:cubicBezTo>
                  <a:pt x="287" y="507"/>
                  <a:pt x="279" y="507"/>
                  <a:pt x="270" y="499"/>
                </a:cubicBezTo>
                <a:cubicBezTo>
                  <a:pt x="260" y="490"/>
                  <a:pt x="252" y="490"/>
                  <a:pt x="242" y="499"/>
                </a:cubicBezTo>
                <a:cubicBezTo>
                  <a:pt x="234" y="508"/>
                  <a:pt x="226" y="507"/>
                  <a:pt x="219" y="497"/>
                </a:cubicBezTo>
                <a:cubicBezTo>
                  <a:pt x="211" y="486"/>
                  <a:pt x="203" y="484"/>
                  <a:pt x="191" y="492"/>
                </a:cubicBezTo>
                <a:cubicBezTo>
                  <a:pt x="181" y="498"/>
                  <a:pt x="174" y="496"/>
                  <a:pt x="170" y="485"/>
                </a:cubicBezTo>
                <a:cubicBezTo>
                  <a:pt x="164" y="472"/>
                  <a:pt x="157" y="469"/>
                  <a:pt x="143" y="474"/>
                </a:cubicBezTo>
                <a:cubicBezTo>
                  <a:pt x="132" y="478"/>
                  <a:pt x="126" y="474"/>
                  <a:pt x="124" y="463"/>
                </a:cubicBezTo>
                <a:cubicBezTo>
                  <a:pt x="120" y="448"/>
                  <a:pt x="115" y="444"/>
                  <a:pt x="99" y="446"/>
                </a:cubicBezTo>
                <a:cubicBezTo>
                  <a:pt x="88" y="447"/>
                  <a:pt x="83" y="442"/>
                  <a:pt x="83" y="431"/>
                </a:cubicBezTo>
                <a:cubicBezTo>
                  <a:pt x="84" y="417"/>
                  <a:pt x="78" y="410"/>
                  <a:pt x="63" y="410"/>
                </a:cubicBezTo>
                <a:cubicBezTo>
                  <a:pt x="52" y="409"/>
                  <a:pt x="47" y="402"/>
                  <a:pt x="50" y="392"/>
                </a:cubicBezTo>
                <a:cubicBezTo>
                  <a:pt x="54" y="377"/>
                  <a:pt x="49" y="370"/>
                  <a:pt x="35" y="367"/>
                </a:cubicBezTo>
                <a:cubicBezTo>
                  <a:pt x="25" y="364"/>
                  <a:pt x="21" y="357"/>
                  <a:pt x="26" y="347"/>
                </a:cubicBezTo>
                <a:cubicBezTo>
                  <a:pt x="32" y="332"/>
                  <a:pt x="30" y="326"/>
                  <a:pt x="16" y="319"/>
                </a:cubicBezTo>
                <a:cubicBezTo>
                  <a:pt x="6" y="313"/>
                  <a:pt x="5" y="306"/>
                  <a:pt x="12" y="297"/>
                </a:cubicBezTo>
                <a:cubicBezTo>
                  <a:pt x="21" y="285"/>
                  <a:pt x="20" y="277"/>
                  <a:pt x="9" y="268"/>
                </a:cubicBezTo>
                <a:cubicBezTo>
                  <a:pt x="0" y="261"/>
                  <a:pt x="0" y="253"/>
                  <a:pt x="8" y="246"/>
                </a:cubicBezTo>
                <a:cubicBezTo>
                  <a:pt x="19" y="236"/>
                  <a:pt x="20" y="228"/>
                  <a:pt x="11" y="216"/>
                </a:cubicBezTo>
                <a:cubicBezTo>
                  <a:pt x="4" y="208"/>
                  <a:pt x="5" y="200"/>
                  <a:pt x="15" y="195"/>
                </a:cubicBezTo>
                <a:cubicBezTo>
                  <a:pt x="28" y="188"/>
                  <a:pt x="31" y="180"/>
                  <a:pt x="24" y="167"/>
                </a:cubicBezTo>
                <a:cubicBezTo>
                  <a:pt x="19" y="157"/>
                  <a:pt x="22" y="150"/>
                  <a:pt x="33" y="146"/>
                </a:cubicBezTo>
                <a:cubicBezTo>
                  <a:pt x="47" y="142"/>
                  <a:pt x="51" y="135"/>
                  <a:pt x="47" y="122"/>
                </a:cubicBezTo>
                <a:cubicBezTo>
                  <a:pt x="44" y="109"/>
                  <a:pt x="48" y="104"/>
                  <a:pt x="61" y="103"/>
                </a:cubicBezTo>
                <a:cubicBezTo>
                  <a:pt x="74" y="102"/>
                  <a:pt x="80" y="95"/>
                  <a:pt x="80" y="83"/>
                </a:cubicBezTo>
                <a:cubicBezTo>
                  <a:pt x="79" y="69"/>
                  <a:pt x="84" y="64"/>
                  <a:pt x="98" y="66"/>
                </a:cubicBezTo>
                <a:close/>
              </a:path>
            </a:pathLst>
          </a:custGeom>
          <a:solidFill>
            <a:srgbClr val="0282D0">
              <a:alpha val="30196"/>
            </a:srgbClr>
          </a:solidFill>
          <a:ln>
            <a:solidFill>
              <a:sysClr val="window" lastClr="FFFFFF"/>
            </a:solidFill>
          </a:ln>
        </p:spPr>
        <p:txBody>
          <a:bodyPr vert="horz" wrap="square" lIns="68577" tIns="34289" rIns="68577" bIns="34289" numCol="1" anchor="ctr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7F7F7F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26" name="Freeform 11"/>
          <p:cNvSpPr>
            <a:spLocks noEditPoints="1"/>
          </p:cNvSpPr>
          <p:nvPr/>
        </p:nvSpPr>
        <p:spPr bwMode="auto">
          <a:xfrm>
            <a:off x="5646484" y="2869693"/>
            <a:ext cx="1489866" cy="1497060"/>
          </a:xfrm>
          <a:custGeom>
            <a:avLst/>
            <a:gdLst>
              <a:gd name="T0" fmla="*/ 97 w 614"/>
              <a:gd name="T1" fmla="*/ 308 h 617"/>
              <a:gd name="T2" fmla="*/ 517 w 614"/>
              <a:gd name="T3" fmla="*/ 309 h 617"/>
              <a:gd name="T4" fmla="*/ 97 w 614"/>
              <a:gd name="T5" fmla="*/ 308 h 617"/>
              <a:gd name="T6" fmla="*/ 115 w 614"/>
              <a:gd name="T7" fmla="*/ 83 h 617"/>
              <a:gd name="T8" fmla="*/ 166 w 614"/>
              <a:gd name="T9" fmla="*/ 49 h 617"/>
              <a:gd name="T10" fmla="*/ 223 w 614"/>
              <a:gd name="T11" fmla="*/ 25 h 617"/>
              <a:gd name="T12" fmla="*/ 283 w 614"/>
              <a:gd name="T13" fmla="*/ 14 h 617"/>
              <a:gd name="T14" fmla="*/ 345 w 614"/>
              <a:gd name="T15" fmla="*/ 16 h 617"/>
              <a:gd name="T16" fmla="*/ 405 w 614"/>
              <a:gd name="T17" fmla="*/ 30 h 617"/>
              <a:gd name="T18" fmla="*/ 461 w 614"/>
              <a:gd name="T19" fmla="*/ 56 h 617"/>
              <a:gd name="T20" fmla="*/ 511 w 614"/>
              <a:gd name="T21" fmla="*/ 94 h 617"/>
              <a:gd name="T22" fmla="*/ 551 w 614"/>
              <a:gd name="T23" fmla="*/ 141 h 617"/>
              <a:gd name="T24" fmla="*/ 581 w 614"/>
              <a:gd name="T25" fmla="*/ 196 h 617"/>
              <a:gd name="T26" fmla="*/ 599 w 614"/>
              <a:gd name="T27" fmla="*/ 255 h 617"/>
              <a:gd name="T28" fmla="*/ 604 w 614"/>
              <a:gd name="T29" fmla="*/ 317 h 617"/>
              <a:gd name="T30" fmla="*/ 596 w 614"/>
              <a:gd name="T31" fmla="*/ 379 h 617"/>
              <a:gd name="T32" fmla="*/ 574 w 614"/>
              <a:gd name="T33" fmla="*/ 437 h 617"/>
              <a:gd name="T34" fmla="*/ 543 w 614"/>
              <a:gd name="T35" fmla="*/ 491 h 617"/>
              <a:gd name="T36" fmla="*/ 499 w 614"/>
              <a:gd name="T37" fmla="*/ 536 h 617"/>
              <a:gd name="T38" fmla="*/ 448 w 614"/>
              <a:gd name="T39" fmla="*/ 571 h 617"/>
              <a:gd name="T40" fmla="*/ 391 w 614"/>
              <a:gd name="T41" fmla="*/ 594 h 617"/>
              <a:gd name="T42" fmla="*/ 330 w 614"/>
              <a:gd name="T43" fmla="*/ 605 h 617"/>
              <a:gd name="T44" fmla="*/ 267 w 614"/>
              <a:gd name="T45" fmla="*/ 604 h 617"/>
              <a:gd name="T46" fmla="*/ 207 w 614"/>
              <a:gd name="T47" fmla="*/ 589 h 617"/>
              <a:gd name="T48" fmla="*/ 150 w 614"/>
              <a:gd name="T49" fmla="*/ 562 h 617"/>
              <a:gd name="T50" fmla="*/ 101 w 614"/>
              <a:gd name="T51" fmla="*/ 524 h 617"/>
              <a:gd name="T52" fmla="*/ 61 w 614"/>
              <a:gd name="T53" fmla="*/ 476 h 617"/>
              <a:gd name="T54" fmla="*/ 32 w 614"/>
              <a:gd name="T55" fmla="*/ 422 h 617"/>
              <a:gd name="T56" fmla="*/ 15 w 614"/>
              <a:gd name="T57" fmla="*/ 362 h 617"/>
              <a:gd name="T58" fmla="*/ 10 w 614"/>
              <a:gd name="T59" fmla="*/ 300 h 617"/>
              <a:gd name="T60" fmla="*/ 18 w 614"/>
              <a:gd name="T61" fmla="*/ 238 h 617"/>
              <a:gd name="T62" fmla="*/ 40 w 614"/>
              <a:gd name="T63" fmla="*/ 180 h 617"/>
              <a:gd name="T64" fmla="*/ 73 w 614"/>
              <a:gd name="T65" fmla="*/ 129 h 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14" h="617">
                <a:moveTo>
                  <a:pt x="97" y="308"/>
                </a:moveTo>
                <a:cubicBezTo>
                  <a:pt x="97" y="308"/>
                  <a:pt x="97" y="308"/>
                  <a:pt x="97" y="308"/>
                </a:cubicBezTo>
                <a:cubicBezTo>
                  <a:pt x="97" y="425"/>
                  <a:pt x="192" y="519"/>
                  <a:pt x="307" y="519"/>
                </a:cubicBezTo>
                <a:cubicBezTo>
                  <a:pt x="423" y="519"/>
                  <a:pt x="517" y="425"/>
                  <a:pt x="517" y="309"/>
                </a:cubicBezTo>
                <a:cubicBezTo>
                  <a:pt x="517" y="193"/>
                  <a:pt x="423" y="99"/>
                  <a:pt x="307" y="99"/>
                </a:cubicBezTo>
                <a:cubicBezTo>
                  <a:pt x="191" y="99"/>
                  <a:pt x="97" y="193"/>
                  <a:pt x="97" y="308"/>
                </a:cubicBezTo>
                <a:close/>
                <a:moveTo>
                  <a:pt x="91" y="106"/>
                </a:moveTo>
                <a:cubicBezTo>
                  <a:pt x="106" y="106"/>
                  <a:pt x="115" y="98"/>
                  <a:pt x="115" y="83"/>
                </a:cubicBezTo>
                <a:cubicBezTo>
                  <a:pt x="116" y="67"/>
                  <a:pt x="122" y="62"/>
                  <a:pt x="138" y="66"/>
                </a:cubicBezTo>
                <a:cubicBezTo>
                  <a:pt x="152" y="69"/>
                  <a:pt x="162" y="63"/>
                  <a:pt x="166" y="49"/>
                </a:cubicBezTo>
                <a:cubicBezTo>
                  <a:pt x="170" y="32"/>
                  <a:pt x="177" y="29"/>
                  <a:pt x="192" y="36"/>
                </a:cubicBezTo>
                <a:cubicBezTo>
                  <a:pt x="206" y="42"/>
                  <a:pt x="216" y="38"/>
                  <a:pt x="223" y="25"/>
                </a:cubicBezTo>
                <a:cubicBezTo>
                  <a:pt x="231" y="10"/>
                  <a:pt x="238" y="8"/>
                  <a:pt x="252" y="18"/>
                </a:cubicBezTo>
                <a:cubicBezTo>
                  <a:pt x="263" y="27"/>
                  <a:pt x="274" y="25"/>
                  <a:pt x="283" y="14"/>
                </a:cubicBezTo>
                <a:cubicBezTo>
                  <a:pt x="296" y="0"/>
                  <a:pt x="301" y="0"/>
                  <a:pt x="314" y="14"/>
                </a:cubicBezTo>
                <a:cubicBezTo>
                  <a:pt x="323" y="24"/>
                  <a:pt x="334" y="24"/>
                  <a:pt x="345" y="16"/>
                </a:cubicBezTo>
                <a:cubicBezTo>
                  <a:pt x="360" y="4"/>
                  <a:pt x="366" y="5"/>
                  <a:pt x="375" y="21"/>
                </a:cubicBezTo>
                <a:cubicBezTo>
                  <a:pt x="382" y="33"/>
                  <a:pt x="393" y="36"/>
                  <a:pt x="405" y="30"/>
                </a:cubicBezTo>
                <a:cubicBezTo>
                  <a:pt x="421" y="22"/>
                  <a:pt x="428" y="24"/>
                  <a:pt x="433" y="41"/>
                </a:cubicBezTo>
                <a:cubicBezTo>
                  <a:pt x="438" y="55"/>
                  <a:pt x="448" y="60"/>
                  <a:pt x="461" y="56"/>
                </a:cubicBezTo>
                <a:cubicBezTo>
                  <a:pt x="477" y="52"/>
                  <a:pt x="484" y="56"/>
                  <a:pt x="486" y="73"/>
                </a:cubicBezTo>
                <a:cubicBezTo>
                  <a:pt x="487" y="87"/>
                  <a:pt x="496" y="95"/>
                  <a:pt x="511" y="94"/>
                </a:cubicBezTo>
                <a:cubicBezTo>
                  <a:pt x="528" y="93"/>
                  <a:pt x="533" y="99"/>
                  <a:pt x="531" y="116"/>
                </a:cubicBezTo>
                <a:cubicBezTo>
                  <a:pt x="529" y="130"/>
                  <a:pt x="536" y="139"/>
                  <a:pt x="551" y="141"/>
                </a:cubicBezTo>
                <a:cubicBezTo>
                  <a:pt x="567" y="143"/>
                  <a:pt x="572" y="150"/>
                  <a:pt x="566" y="166"/>
                </a:cubicBezTo>
                <a:cubicBezTo>
                  <a:pt x="562" y="180"/>
                  <a:pt x="567" y="190"/>
                  <a:pt x="581" y="196"/>
                </a:cubicBezTo>
                <a:cubicBezTo>
                  <a:pt x="596" y="201"/>
                  <a:pt x="599" y="209"/>
                  <a:pt x="591" y="223"/>
                </a:cubicBezTo>
                <a:cubicBezTo>
                  <a:pt x="583" y="236"/>
                  <a:pt x="585" y="246"/>
                  <a:pt x="599" y="255"/>
                </a:cubicBezTo>
                <a:cubicBezTo>
                  <a:pt x="612" y="263"/>
                  <a:pt x="613" y="272"/>
                  <a:pt x="603" y="283"/>
                </a:cubicBezTo>
                <a:cubicBezTo>
                  <a:pt x="592" y="295"/>
                  <a:pt x="592" y="306"/>
                  <a:pt x="604" y="317"/>
                </a:cubicBezTo>
                <a:cubicBezTo>
                  <a:pt x="614" y="327"/>
                  <a:pt x="614" y="337"/>
                  <a:pt x="602" y="345"/>
                </a:cubicBezTo>
                <a:cubicBezTo>
                  <a:pt x="588" y="355"/>
                  <a:pt x="586" y="365"/>
                  <a:pt x="596" y="379"/>
                </a:cubicBezTo>
                <a:cubicBezTo>
                  <a:pt x="604" y="392"/>
                  <a:pt x="602" y="399"/>
                  <a:pt x="587" y="406"/>
                </a:cubicBezTo>
                <a:cubicBezTo>
                  <a:pt x="573" y="412"/>
                  <a:pt x="569" y="422"/>
                  <a:pt x="574" y="437"/>
                </a:cubicBezTo>
                <a:cubicBezTo>
                  <a:pt x="580" y="451"/>
                  <a:pt x="577" y="458"/>
                  <a:pt x="562" y="462"/>
                </a:cubicBezTo>
                <a:cubicBezTo>
                  <a:pt x="545" y="465"/>
                  <a:pt x="539" y="474"/>
                  <a:pt x="543" y="491"/>
                </a:cubicBezTo>
                <a:cubicBezTo>
                  <a:pt x="545" y="504"/>
                  <a:pt x="539" y="511"/>
                  <a:pt x="526" y="511"/>
                </a:cubicBezTo>
                <a:cubicBezTo>
                  <a:pt x="507" y="512"/>
                  <a:pt x="500" y="518"/>
                  <a:pt x="499" y="536"/>
                </a:cubicBezTo>
                <a:cubicBezTo>
                  <a:pt x="499" y="550"/>
                  <a:pt x="492" y="555"/>
                  <a:pt x="478" y="552"/>
                </a:cubicBezTo>
                <a:cubicBezTo>
                  <a:pt x="461" y="548"/>
                  <a:pt x="453" y="553"/>
                  <a:pt x="448" y="571"/>
                </a:cubicBezTo>
                <a:cubicBezTo>
                  <a:pt x="444" y="585"/>
                  <a:pt x="437" y="588"/>
                  <a:pt x="423" y="582"/>
                </a:cubicBezTo>
                <a:cubicBezTo>
                  <a:pt x="407" y="575"/>
                  <a:pt x="398" y="579"/>
                  <a:pt x="391" y="594"/>
                </a:cubicBezTo>
                <a:cubicBezTo>
                  <a:pt x="384" y="607"/>
                  <a:pt x="376" y="609"/>
                  <a:pt x="364" y="600"/>
                </a:cubicBezTo>
                <a:cubicBezTo>
                  <a:pt x="350" y="590"/>
                  <a:pt x="340" y="592"/>
                  <a:pt x="330" y="605"/>
                </a:cubicBezTo>
                <a:cubicBezTo>
                  <a:pt x="321" y="616"/>
                  <a:pt x="312" y="617"/>
                  <a:pt x="302" y="606"/>
                </a:cubicBezTo>
                <a:cubicBezTo>
                  <a:pt x="291" y="593"/>
                  <a:pt x="281" y="592"/>
                  <a:pt x="267" y="604"/>
                </a:cubicBezTo>
                <a:cubicBezTo>
                  <a:pt x="257" y="612"/>
                  <a:pt x="248" y="611"/>
                  <a:pt x="241" y="599"/>
                </a:cubicBezTo>
                <a:cubicBezTo>
                  <a:pt x="232" y="583"/>
                  <a:pt x="223" y="581"/>
                  <a:pt x="207" y="589"/>
                </a:cubicBezTo>
                <a:cubicBezTo>
                  <a:pt x="195" y="595"/>
                  <a:pt x="186" y="592"/>
                  <a:pt x="182" y="579"/>
                </a:cubicBezTo>
                <a:cubicBezTo>
                  <a:pt x="176" y="561"/>
                  <a:pt x="169" y="557"/>
                  <a:pt x="150" y="562"/>
                </a:cubicBezTo>
                <a:cubicBezTo>
                  <a:pt x="137" y="566"/>
                  <a:pt x="130" y="560"/>
                  <a:pt x="129" y="547"/>
                </a:cubicBezTo>
                <a:cubicBezTo>
                  <a:pt x="127" y="529"/>
                  <a:pt x="119" y="523"/>
                  <a:pt x="101" y="524"/>
                </a:cubicBezTo>
                <a:cubicBezTo>
                  <a:pt x="88" y="525"/>
                  <a:pt x="81" y="518"/>
                  <a:pt x="83" y="505"/>
                </a:cubicBezTo>
                <a:cubicBezTo>
                  <a:pt x="85" y="486"/>
                  <a:pt x="79" y="479"/>
                  <a:pt x="61" y="476"/>
                </a:cubicBezTo>
                <a:cubicBezTo>
                  <a:pt x="48" y="475"/>
                  <a:pt x="43" y="466"/>
                  <a:pt x="47" y="454"/>
                </a:cubicBezTo>
                <a:cubicBezTo>
                  <a:pt x="53" y="436"/>
                  <a:pt x="49" y="428"/>
                  <a:pt x="32" y="422"/>
                </a:cubicBezTo>
                <a:cubicBezTo>
                  <a:pt x="19" y="416"/>
                  <a:pt x="16" y="408"/>
                  <a:pt x="23" y="396"/>
                </a:cubicBezTo>
                <a:cubicBezTo>
                  <a:pt x="32" y="381"/>
                  <a:pt x="30" y="371"/>
                  <a:pt x="15" y="362"/>
                </a:cubicBezTo>
                <a:cubicBezTo>
                  <a:pt x="3" y="354"/>
                  <a:pt x="2" y="345"/>
                  <a:pt x="11" y="335"/>
                </a:cubicBezTo>
                <a:cubicBezTo>
                  <a:pt x="23" y="322"/>
                  <a:pt x="23" y="312"/>
                  <a:pt x="10" y="300"/>
                </a:cubicBezTo>
                <a:cubicBezTo>
                  <a:pt x="0" y="290"/>
                  <a:pt x="1" y="281"/>
                  <a:pt x="12" y="273"/>
                </a:cubicBezTo>
                <a:cubicBezTo>
                  <a:pt x="27" y="262"/>
                  <a:pt x="28" y="253"/>
                  <a:pt x="18" y="238"/>
                </a:cubicBezTo>
                <a:cubicBezTo>
                  <a:pt x="11" y="227"/>
                  <a:pt x="13" y="218"/>
                  <a:pt x="26" y="212"/>
                </a:cubicBezTo>
                <a:cubicBezTo>
                  <a:pt x="42" y="205"/>
                  <a:pt x="46" y="196"/>
                  <a:pt x="40" y="180"/>
                </a:cubicBezTo>
                <a:cubicBezTo>
                  <a:pt x="34" y="166"/>
                  <a:pt x="38" y="159"/>
                  <a:pt x="54" y="156"/>
                </a:cubicBezTo>
                <a:cubicBezTo>
                  <a:pt x="68" y="153"/>
                  <a:pt x="75" y="143"/>
                  <a:pt x="73" y="129"/>
                </a:cubicBezTo>
                <a:cubicBezTo>
                  <a:pt x="70" y="112"/>
                  <a:pt x="75" y="106"/>
                  <a:pt x="91" y="106"/>
                </a:cubicBezTo>
                <a:close/>
              </a:path>
            </a:pathLst>
          </a:custGeom>
          <a:solidFill>
            <a:srgbClr val="0067B4"/>
          </a:solidFill>
          <a:ln>
            <a:noFill/>
          </a:ln>
        </p:spPr>
        <p:txBody>
          <a:bodyPr vert="horz" wrap="square" lIns="68577" tIns="34289" rIns="68577" bIns="34289" numCol="1" anchor="ctr" anchorCtr="0" compatLnSpc="1">
            <a:prstTxWarp prst="textNoShape">
              <a:avLst/>
            </a:prstTxWarp>
          </a:bodyPr>
          <a:lstStyle/>
          <a:p>
            <a:pPr defTabSz="914103"/>
            <a:endParaRPr lang="zh-CN" altLang="en-US" sz="1799" kern="0">
              <a:solidFill>
                <a:srgbClr val="7F7F7F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27" name="TextBox 129"/>
          <p:cNvSpPr txBox="1"/>
          <p:nvPr/>
        </p:nvSpPr>
        <p:spPr>
          <a:xfrm>
            <a:off x="2225896" y="3439210"/>
            <a:ext cx="1125943" cy="346118"/>
          </a:xfrm>
          <a:prstGeom prst="rect">
            <a:avLst/>
          </a:prstGeom>
          <a:noFill/>
        </p:spPr>
        <p:txBody>
          <a:bodyPr wrap="none" lIns="68577" tIns="34289" rIns="68577" bIns="34289" rtlCol="0" anchor="ctr">
            <a:spAutoFit/>
          </a:bodyPr>
          <a:lstStyle/>
          <a:p>
            <a:pPr defTabSz="914103"/>
            <a:r>
              <a:rPr lang="zh-CN" altLang="en-US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登录</a:t>
            </a:r>
            <a:r>
              <a:rPr lang="en-US" altLang="zh-CN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/</a:t>
            </a:r>
            <a:r>
              <a:rPr lang="zh-CN" altLang="en-US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注册</a:t>
            </a:r>
          </a:p>
        </p:txBody>
      </p:sp>
      <p:sp>
        <p:nvSpPr>
          <p:cNvPr id="28" name="TextBox 130"/>
          <p:cNvSpPr txBox="1"/>
          <p:nvPr/>
        </p:nvSpPr>
        <p:spPr>
          <a:xfrm>
            <a:off x="2659281" y="2056489"/>
            <a:ext cx="1061823" cy="346118"/>
          </a:xfrm>
          <a:prstGeom prst="rect">
            <a:avLst/>
          </a:prstGeom>
          <a:noFill/>
        </p:spPr>
        <p:txBody>
          <a:bodyPr wrap="none" lIns="68577" tIns="34289" rIns="68577" bIns="34289" rtlCol="0" anchor="ctr">
            <a:spAutoFit/>
          </a:bodyPr>
          <a:lstStyle/>
          <a:p>
            <a:pPr defTabSz="914103"/>
            <a:r>
              <a:rPr lang="zh-CN" altLang="en-US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商品浏览</a:t>
            </a:r>
          </a:p>
        </p:txBody>
      </p:sp>
      <p:sp>
        <p:nvSpPr>
          <p:cNvPr id="29" name="TextBox 131"/>
          <p:cNvSpPr txBox="1"/>
          <p:nvPr/>
        </p:nvSpPr>
        <p:spPr>
          <a:xfrm>
            <a:off x="3315312" y="961594"/>
            <a:ext cx="1061823" cy="346118"/>
          </a:xfrm>
          <a:prstGeom prst="rect">
            <a:avLst/>
          </a:prstGeom>
          <a:noFill/>
        </p:spPr>
        <p:txBody>
          <a:bodyPr wrap="none" lIns="68577" tIns="34289" rIns="68577" bIns="34289" rtlCol="0" anchor="ctr">
            <a:spAutoFit/>
          </a:bodyPr>
          <a:lstStyle/>
          <a:p>
            <a:pPr defTabSz="914103"/>
            <a:r>
              <a:rPr lang="zh-CN" altLang="en-US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商品搜索</a:t>
            </a:r>
          </a:p>
        </p:txBody>
      </p:sp>
      <p:sp>
        <p:nvSpPr>
          <p:cNvPr id="30" name="TextBox 132"/>
          <p:cNvSpPr txBox="1"/>
          <p:nvPr/>
        </p:nvSpPr>
        <p:spPr>
          <a:xfrm>
            <a:off x="4750009" y="961594"/>
            <a:ext cx="1061823" cy="346118"/>
          </a:xfrm>
          <a:prstGeom prst="rect">
            <a:avLst/>
          </a:prstGeom>
          <a:noFill/>
        </p:spPr>
        <p:txBody>
          <a:bodyPr wrap="none" lIns="68577" tIns="34289" rIns="68577" bIns="34289" rtlCol="0" anchor="ctr">
            <a:spAutoFit/>
          </a:bodyPr>
          <a:lstStyle/>
          <a:p>
            <a:pPr defTabSz="914103"/>
            <a:r>
              <a:rPr lang="zh-CN" altLang="en-US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商品交易</a:t>
            </a:r>
          </a:p>
        </p:txBody>
      </p:sp>
      <p:sp>
        <p:nvSpPr>
          <p:cNvPr id="31" name="TextBox 133"/>
          <p:cNvSpPr txBox="1"/>
          <p:nvPr/>
        </p:nvSpPr>
        <p:spPr>
          <a:xfrm>
            <a:off x="5378656" y="2074348"/>
            <a:ext cx="1061823" cy="346118"/>
          </a:xfrm>
          <a:prstGeom prst="rect">
            <a:avLst/>
          </a:prstGeom>
          <a:noFill/>
        </p:spPr>
        <p:txBody>
          <a:bodyPr wrap="none" lIns="68577" tIns="34289" rIns="68577" bIns="34289" rtlCol="0" anchor="ctr">
            <a:spAutoFit/>
          </a:bodyPr>
          <a:lstStyle/>
          <a:p>
            <a:pPr defTabSz="914103"/>
            <a:r>
              <a:rPr lang="zh-CN" altLang="en-US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用户管理</a:t>
            </a:r>
          </a:p>
        </p:txBody>
      </p:sp>
      <p:sp>
        <p:nvSpPr>
          <p:cNvPr id="32" name="TextBox 134"/>
          <p:cNvSpPr txBox="1"/>
          <p:nvPr/>
        </p:nvSpPr>
        <p:spPr>
          <a:xfrm>
            <a:off x="5873357" y="3306729"/>
            <a:ext cx="1125943" cy="622989"/>
          </a:xfrm>
          <a:prstGeom prst="rect">
            <a:avLst/>
          </a:prstGeom>
          <a:noFill/>
        </p:spPr>
        <p:txBody>
          <a:bodyPr wrap="none" lIns="68577" tIns="34289" rIns="68577" bIns="34289" rtlCol="0" anchor="ctr">
            <a:spAutoFit/>
          </a:bodyPr>
          <a:lstStyle/>
          <a:p>
            <a:pPr defTabSz="914103"/>
            <a:r>
              <a:rPr lang="zh-CN" altLang="en-US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商品</a:t>
            </a:r>
            <a:r>
              <a:rPr lang="en-US" altLang="zh-CN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/</a:t>
            </a:r>
            <a:r>
              <a:rPr lang="zh-CN" altLang="en-US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交易</a:t>
            </a:r>
            <a:endParaRPr lang="en-US" altLang="zh-CN" sz="1799" kern="0" dirty="0">
              <a:solidFill>
                <a:srgbClr val="7F7F7F">
                  <a:lumMod val="50000"/>
                </a:srgbClr>
              </a:solidFill>
              <a:cs typeface="+mn-ea"/>
              <a:sym typeface="+mn-lt"/>
            </a:endParaRPr>
          </a:p>
          <a:p>
            <a:pPr defTabSz="914103"/>
            <a:r>
              <a:rPr lang="en-US" altLang="zh-CN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   </a:t>
            </a:r>
            <a:r>
              <a:rPr lang="zh-CN" altLang="en-US" sz="1799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管理</a:t>
            </a:r>
          </a:p>
        </p:txBody>
      </p:sp>
      <p:sp>
        <p:nvSpPr>
          <p:cNvPr id="33" name="TextBox 135"/>
          <p:cNvSpPr txBox="1"/>
          <p:nvPr/>
        </p:nvSpPr>
        <p:spPr>
          <a:xfrm>
            <a:off x="26789" y="3241359"/>
            <a:ext cx="2102799" cy="1441931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defTabSz="914103">
              <a:lnSpc>
                <a:spcPct val="130000"/>
              </a:lnSpc>
            </a:pPr>
            <a:r>
              <a:rPr lang="zh-CN" altLang="en-US" sz="1400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用户通过填写信息并输入图片验证码和手机验证码进行注册，通过账号和密码登录，登录后保持</a:t>
            </a:r>
            <a:r>
              <a:rPr lang="en-US" altLang="zh-CN" sz="1400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7</a:t>
            </a:r>
            <a:r>
              <a:rPr lang="zh-CN" altLang="en-US" sz="1400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天的登录状态。</a:t>
            </a:r>
          </a:p>
        </p:txBody>
      </p:sp>
      <p:sp>
        <p:nvSpPr>
          <p:cNvPr id="34" name="TextBox 136"/>
          <p:cNvSpPr txBox="1"/>
          <p:nvPr/>
        </p:nvSpPr>
        <p:spPr>
          <a:xfrm>
            <a:off x="152001" y="1819217"/>
            <a:ext cx="2512727" cy="881778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defTabSz="914103">
              <a:lnSpc>
                <a:spcPct val="130000"/>
              </a:lnSpc>
            </a:pPr>
            <a:r>
              <a:rPr lang="zh-CN" altLang="en-US" sz="1400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主页分为最新发布区（发布时间倒序），分类区（按照分类）和推荐区（按照点击量）。</a:t>
            </a:r>
          </a:p>
        </p:txBody>
      </p:sp>
      <p:sp>
        <p:nvSpPr>
          <p:cNvPr id="35" name="TextBox 137"/>
          <p:cNvSpPr txBox="1"/>
          <p:nvPr/>
        </p:nvSpPr>
        <p:spPr>
          <a:xfrm>
            <a:off x="1272243" y="592857"/>
            <a:ext cx="2102819" cy="881778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defTabSz="914103">
              <a:lnSpc>
                <a:spcPct val="130000"/>
              </a:lnSpc>
            </a:pPr>
            <a:r>
              <a:rPr lang="zh-CN" altLang="en-US" sz="1400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用户输入关键字，发送给后台，通过</a:t>
            </a:r>
            <a:r>
              <a:rPr lang="en-US" altLang="zh-CN" sz="1400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ES</a:t>
            </a:r>
            <a:r>
              <a:rPr lang="zh-CN" altLang="en-US" sz="1400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搜索引擎进行商品搜索</a:t>
            </a:r>
          </a:p>
        </p:txBody>
      </p:sp>
      <p:sp>
        <p:nvSpPr>
          <p:cNvPr id="36" name="TextBox 138"/>
          <p:cNvSpPr txBox="1"/>
          <p:nvPr/>
        </p:nvSpPr>
        <p:spPr>
          <a:xfrm>
            <a:off x="6604427" y="1559462"/>
            <a:ext cx="2467701" cy="881778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defTabSz="914103">
              <a:lnSpc>
                <a:spcPct val="130000"/>
              </a:lnSpc>
            </a:pPr>
            <a:r>
              <a:rPr lang="zh-CN" altLang="en-US" sz="1400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网站管理员对该网站所有用户进行管理，可审批普通用户请求成为管理员用户</a:t>
            </a:r>
          </a:p>
        </p:txBody>
      </p:sp>
      <p:sp>
        <p:nvSpPr>
          <p:cNvPr id="37" name="TextBox 139"/>
          <p:cNvSpPr txBox="1"/>
          <p:nvPr/>
        </p:nvSpPr>
        <p:spPr>
          <a:xfrm>
            <a:off x="5865894" y="496802"/>
            <a:ext cx="2378513" cy="881778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defTabSz="914103">
              <a:lnSpc>
                <a:spcPct val="130000"/>
              </a:lnSpc>
            </a:pPr>
            <a:r>
              <a:rPr lang="zh-CN" altLang="en-US" sz="1400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买方通过点击购买按钮，扣除余额进行商品购买，后续会引入客服指引，完成交易</a:t>
            </a:r>
          </a:p>
        </p:txBody>
      </p:sp>
      <p:sp>
        <p:nvSpPr>
          <p:cNvPr id="38" name="TextBox 140"/>
          <p:cNvSpPr txBox="1"/>
          <p:nvPr/>
        </p:nvSpPr>
        <p:spPr>
          <a:xfrm>
            <a:off x="7255439" y="2951157"/>
            <a:ext cx="1598044" cy="1441931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defTabSz="914103">
              <a:lnSpc>
                <a:spcPct val="130000"/>
              </a:lnSpc>
            </a:pPr>
            <a:r>
              <a:rPr lang="zh-CN" altLang="en-US" sz="1400" kern="0" dirty="0">
                <a:solidFill>
                  <a:srgbClr val="7F7F7F">
                    <a:lumMod val="50000"/>
                  </a:srgbClr>
                </a:solidFill>
                <a:cs typeface="+mn-ea"/>
                <a:sym typeface="+mn-lt"/>
              </a:rPr>
              <a:t>网站管理员可审核卖方发布的商品使其上架或下架商品，以及查看网站的交易记录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385E3F5F-72DD-4766-A3DB-86366D02BA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5838" y="1700596"/>
            <a:ext cx="5603647" cy="316334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135D525-D910-4570-A30F-5017354640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25106" y="441712"/>
            <a:ext cx="5614379" cy="304797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E2CA812-4025-4DBE-A7A0-30B6789124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9663" y="1253122"/>
            <a:ext cx="6694944" cy="362759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F6BCF96-2E73-4E90-AA15-CFEE1686D2F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26481" y="1308942"/>
            <a:ext cx="4990131" cy="385915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DEE196F-EA2A-4E42-9483-4BD868F2633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1448846"/>
            <a:ext cx="5433096" cy="263198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4E3CABC-FA93-4724-87EE-A45ED0D259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260" y="152554"/>
            <a:ext cx="5491635" cy="263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146577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4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4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8" presetClass="emph" presetSubtype="0" repeatCount="933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86400000">
                                      <p:cBhvr>
                                        <p:cTn id="21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44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93827E-7 C -3.33333E-6 0.00031 0.05 -0.50185 0.19861 -0.50833 C 0.34723 -0.51451 0.39167 -0.08611 0.4007 -4.93827E-7 " pathEditMode="relative" rAng="0" ptsTypes="AAA">
                                      <p:cBhvr>
                                        <p:cTn id="2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35" y="-25432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8" presetClass="emph" presetSubtype="0" repeatCount="325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86400000">
                                      <p:cBhvr>
                                        <p:cTn id="31" dur="8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363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86400000">
                                      <p:cBhvr>
                                        <p:cTn id="39" dur="8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8" presetClass="emph" presetSubtype="0" repeatCount="35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86400000">
                                      <p:cBhvr>
                                        <p:cTn id="47" dur="8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8" presetClass="emph" presetSubtype="0" repeatCount="375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86400000">
                                      <p:cBhvr>
                                        <p:cTn id="55" dur="8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8" presetClass="emph" presetSubtype="0" repeatCount="4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86400000">
                                      <p:cBhvr>
                                        <p:cTn id="63" dur="8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63" presetClass="path" presetSubtype="0" accel="50000" decel="50000" fill="hold" grpId="3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3.33333E-6 -4.93827E-7 L 0.40052 -4.93827E-7 " pathEditMode="relative" rAng="0" ptsTypes="AA">
                                      <p:cBhvr>
                                        <p:cTn id="65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17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2" presetClass="entr" presetSubtype="2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2" presetClass="entr" presetSubtype="2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2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2" presetClass="entr" presetSubtype="8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2" presetClass="entr" presetSubtype="8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2" presetClass="entr" presetSubtype="8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00"/>
                            </p:stCondLst>
                            <p:childTnLst>
                              <p:par>
                                <p:cTn id="10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00"/>
                            </p:stCondLst>
                            <p:childTnLst>
                              <p:par>
                                <p:cTn id="12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00"/>
                            </p:stCondLst>
                            <p:childTnLst>
                              <p:par>
                                <p:cTn id="1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000"/>
                            </p:stCondLst>
                            <p:childTnLst>
                              <p:par>
                                <p:cTn id="1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000"/>
                            </p:stCondLst>
                            <p:childTnLst>
                              <p:par>
                                <p:cTn id="16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animBg="1"/>
      <p:bldP spid="21" grpId="1" animBg="1"/>
      <p:bldP spid="21" grpId="2" animBg="1"/>
      <p:bldP spid="21" grpId="3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Users\Administrator\Desktop\图片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9" y="-3968"/>
            <a:ext cx="9133245" cy="514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组合 11"/>
          <p:cNvGrpSpPr/>
          <p:nvPr/>
        </p:nvGrpSpPr>
        <p:grpSpPr>
          <a:xfrm>
            <a:off x="618" y="1"/>
            <a:ext cx="4876393" cy="5163338"/>
            <a:chOff x="0" y="0"/>
            <a:chExt cx="4877898" cy="5164932"/>
          </a:xfrm>
          <a:solidFill>
            <a:schemeClr val="accent1"/>
          </a:solidFill>
        </p:grpSpPr>
        <p:sp>
          <p:nvSpPr>
            <p:cNvPr id="13" name="矩形 12"/>
            <p:cNvSpPr/>
            <p:nvPr/>
          </p:nvSpPr>
          <p:spPr>
            <a:xfrm>
              <a:off x="0" y="0"/>
              <a:ext cx="4572794" cy="5164932"/>
            </a:xfrm>
            <a:prstGeom prst="rect">
              <a:avLst/>
            </a:prstGeom>
            <a:grpFill/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914103">
                <a:defRPr/>
              </a:pPr>
              <a:endParaRPr lang="zh-CN" altLang="en-US" sz="1799" b="1" kern="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14" name="等腰三角形 13"/>
            <p:cNvSpPr/>
            <p:nvPr/>
          </p:nvSpPr>
          <p:spPr>
            <a:xfrm rot="5400000">
              <a:off x="4541013" y="2426502"/>
              <a:ext cx="361839" cy="311930"/>
            </a:xfrm>
            <a:prstGeom prst="triangle">
              <a:avLst/>
            </a:prstGeom>
            <a:grpFill/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914103">
                <a:defRPr/>
              </a:pPr>
              <a:endParaRPr lang="zh-CN" altLang="en-US" sz="1799" b="1" kern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5" name="椭圆 14"/>
          <p:cNvSpPr/>
          <p:nvPr/>
        </p:nvSpPr>
        <p:spPr>
          <a:xfrm>
            <a:off x="1463559" y="1235207"/>
            <a:ext cx="1641250" cy="1641250"/>
          </a:xfrm>
          <a:prstGeom prst="ellipse">
            <a:avLst/>
          </a:prstGeom>
          <a:solidFill>
            <a:srgbClr val="0067B4"/>
          </a:solidFill>
          <a:ln w="12700" cap="flat" cmpd="sng" algn="ctr">
            <a:solidFill>
              <a:sysClr val="window" lastClr="FFFFFF"/>
            </a:solidFill>
            <a:prstDash val="sysDot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b="1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549754" y="1321401"/>
            <a:ext cx="1468861" cy="1468861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ysDot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b="1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677295" y="1405610"/>
            <a:ext cx="1539362" cy="1328345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en-US" altLang="zh-CN" sz="7997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05</a:t>
            </a:r>
            <a:endParaRPr lang="zh-CN" altLang="en-US" sz="7997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625697" y="3041986"/>
            <a:ext cx="2361471" cy="482279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en-US" altLang="zh-CN" sz="2499" b="1" kern="0" dirty="0">
                <a:solidFill>
                  <a:prstClr val="white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Part Five</a:t>
            </a:r>
            <a:endParaRPr lang="zh-CN" altLang="en-US" sz="2499" b="1" kern="0" dirty="0">
              <a:solidFill>
                <a:prstClr val="white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087118" y="1982442"/>
            <a:ext cx="3756225" cy="2790090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zh-CN" altLang="en-US" sz="3499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课题完成情况</a:t>
            </a:r>
            <a:r>
              <a:rPr lang="en-US" altLang="zh-CN" sz="3499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&amp;</a:t>
            </a:r>
          </a:p>
          <a:p>
            <a:pPr defTabSz="914103">
              <a:defRPr/>
            </a:pPr>
            <a:r>
              <a:rPr lang="zh-CN" altLang="en-US" sz="3499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阶段小结</a:t>
            </a:r>
          </a:p>
          <a:p>
            <a:pPr defTabSz="914103">
              <a:defRPr/>
            </a:pPr>
            <a:endParaRPr lang="zh-CN" altLang="en-US" sz="3499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  <a:p>
            <a:pPr defTabSz="914103">
              <a:defRPr/>
            </a:pPr>
            <a:endParaRPr lang="zh-CN" altLang="en-US" sz="3499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  <a:p>
            <a:pPr defTabSz="914103">
              <a:defRPr/>
            </a:pPr>
            <a:endParaRPr lang="zh-CN" altLang="en-US" sz="3499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84388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8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/>
      <p:bldP spid="20" grpId="0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矩形 1"/>
          <p:cNvSpPr>
            <a:spLocks noChangeArrowheads="1"/>
          </p:cNvSpPr>
          <p:nvPr/>
        </p:nvSpPr>
        <p:spPr bwMode="auto">
          <a:xfrm>
            <a:off x="5468734" y="961996"/>
            <a:ext cx="3672408" cy="561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11" tIns="34284" rIns="68511" bIns="34284">
            <a:spAutoFit/>
          </a:bodyPr>
          <a:lstStyle/>
          <a:p>
            <a:pPr defTabSz="685800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完成任务书中对图像识别学习和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  <a:p>
            <a:pPr defTabSz="685800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应用实现的要求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235" name="矩形 1"/>
          <p:cNvSpPr>
            <a:spLocks noChangeArrowheads="1"/>
          </p:cNvSpPr>
          <p:nvPr/>
        </p:nvSpPr>
        <p:spPr bwMode="auto">
          <a:xfrm>
            <a:off x="5538459" y="1806159"/>
            <a:ext cx="3672408" cy="561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11" tIns="34284" rIns="68511" bIns="34284">
            <a:spAutoFit/>
          </a:bodyPr>
          <a:lstStyle/>
          <a:p>
            <a:pPr defTabSz="685800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通过训练和测试，优化图像识别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  <a:p>
            <a:pPr defTabSz="685800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结果，使其可以应用在购物网站上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236" name="矩形 1"/>
          <p:cNvSpPr>
            <a:spLocks noChangeArrowheads="1"/>
          </p:cNvSpPr>
          <p:nvPr/>
        </p:nvSpPr>
        <p:spPr bwMode="auto">
          <a:xfrm>
            <a:off x="5381095" y="2775662"/>
            <a:ext cx="3672408" cy="315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11" tIns="34284" rIns="68511" bIns="34284">
            <a:spAutoFit/>
          </a:bodyPr>
          <a:lstStyle/>
          <a:p>
            <a:pPr defTabSz="685800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通过测试，发现和修改了程序中的缺陷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237" name="矩形 1"/>
          <p:cNvSpPr>
            <a:spLocks noChangeArrowheads="1"/>
          </p:cNvSpPr>
          <p:nvPr/>
        </p:nvSpPr>
        <p:spPr bwMode="auto">
          <a:xfrm>
            <a:off x="5004048" y="3578801"/>
            <a:ext cx="3672408" cy="561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11" tIns="34284" rIns="68511" bIns="34284">
            <a:spAutoFit/>
          </a:bodyPr>
          <a:lstStyle/>
          <a:p>
            <a:pPr defTabSz="685800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学习掌握了图像识别的具体应用实现和网站搭建，强化了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Web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开发技能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84B2EE30-E76C-4E12-B09F-4B1A0738353D}"/>
              </a:ext>
            </a:extLst>
          </p:cNvPr>
          <p:cNvGrpSpPr/>
          <p:nvPr/>
        </p:nvGrpSpPr>
        <p:grpSpPr>
          <a:xfrm>
            <a:off x="1351713" y="811816"/>
            <a:ext cx="3346985" cy="667898"/>
            <a:chOff x="1251868" y="1059582"/>
            <a:chExt cx="3346985" cy="667898"/>
          </a:xfrm>
        </p:grpSpPr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17F89D2A-0AAD-4C83-B549-938CB9858C0A}"/>
                </a:ext>
              </a:extLst>
            </p:cNvPr>
            <p:cNvSpPr/>
            <p:nvPr/>
          </p:nvSpPr>
          <p:spPr>
            <a:xfrm>
              <a:off x="1251868" y="1059582"/>
              <a:ext cx="667898" cy="667898"/>
            </a:xfrm>
            <a:prstGeom prst="ellipse">
              <a:avLst/>
            </a:prstGeom>
            <a:solidFill>
              <a:srgbClr val="B026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B7348B3C-468B-4F4F-8A2F-B4974C3A8DF9}"/>
                </a:ext>
              </a:extLst>
            </p:cNvPr>
            <p:cNvGrpSpPr/>
            <p:nvPr/>
          </p:nvGrpSpPr>
          <p:grpSpPr>
            <a:xfrm>
              <a:off x="1281181" y="1063571"/>
              <a:ext cx="612638" cy="477167"/>
              <a:chOff x="5899190" y="1673754"/>
              <a:chExt cx="2548276" cy="1984783"/>
            </a:xfrm>
            <a:solidFill>
              <a:sysClr val="window" lastClr="FFFFFF"/>
            </a:solidFill>
          </p:grpSpPr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0382B3DB-0624-4307-B221-F2E725033CC3}"/>
                  </a:ext>
                </a:extLst>
              </p:cNvPr>
              <p:cNvGrpSpPr/>
              <p:nvPr/>
            </p:nvGrpSpPr>
            <p:grpSpPr>
              <a:xfrm rot="10800000" flipV="1">
                <a:off x="6904956" y="1673754"/>
                <a:ext cx="522736" cy="1312419"/>
                <a:chOff x="7597599" y="3290987"/>
                <a:chExt cx="149224" cy="374652"/>
              </a:xfrm>
              <a:grpFill/>
            </p:grpSpPr>
            <p:sp>
              <p:nvSpPr>
                <p:cNvPr id="35" name="Oval 80">
                  <a:extLst>
                    <a:ext uri="{FF2B5EF4-FFF2-40B4-BE49-F238E27FC236}">
                      <a16:creationId xmlns:a16="http://schemas.microsoft.com/office/drawing/2014/main" id="{F47AB232-56F4-48F1-82F8-A634D146CB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微软雅黑"/>
                  </a:endParaRPr>
                </a:p>
              </p:txBody>
            </p:sp>
            <p:sp>
              <p:nvSpPr>
                <p:cNvPr id="36" name="Freeform 81">
                  <a:extLst>
                    <a:ext uri="{FF2B5EF4-FFF2-40B4-BE49-F238E27FC236}">
                      <a16:creationId xmlns:a16="http://schemas.microsoft.com/office/drawing/2014/main" id="{197BE077-BB8F-4D56-8A1A-518B34E25D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/>
                    <a:cs typeface="+mn-cs"/>
                  </a:endParaRPr>
                </a:p>
              </p:txBody>
            </p:sp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B58688AC-B045-4343-8B0D-4C98DBD3A9BB}"/>
                  </a:ext>
                </a:extLst>
              </p:cNvPr>
              <p:cNvGrpSpPr/>
              <p:nvPr/>
            </p:nvGrpSpPr>
            <p:grpSpPr>
              <a:xfrm rot="3660000" flipV="1">
                <a:off x="6294032" y="2736914"/>
                <a:ext cx="522736" cy="1312419"/>
                <a:chOff x="7597599" y="3290987"/>
                <a:chExt cx="149224" cy="374652"/>
              </a:xfrm>
              <a:grpFill/>
            </p:grpSpPr>
            <p:sp>
              <p:nvSpPr>
                <p:cNvPr id="33" name="Oval 80">
                  <a:extLst>
                    <a:ext uri="{FF2B5EF4-FFF2-40B4-BE49-F238E27FC236}">
                      <a16:creationId xmlns:a16="http://schemas.microsoft.com/office/drawing/2014/main" id="{DCEDF3F3-4DFA-4D4B-8248-9341B0251E8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微软雅黑"/>
                  </a:endParaRPr>
                </a:p>
              </p:txBody>
            </p:sp>
            <p:sp>
              <p:nvSpPr>
                <p:cNvPr id="34" name="Freeform 81">
                  <a:extLst>
                    <a:ext uri="{FF2B5EF4-FFF2-40B4-BE49-F238E27FC236}">
                      <a16:creationId xmlns:a16="http://schemas.microsoft.com/office/drawing/2014/main" id="{86A9FF8E-770C-4A8F-BB30-E6115059AF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/>
                    <a:cs typeface="+mn-cs"/>
                  </a:endParaRPr>
                </a:p>
              </p:txBody>
            </p:sp>
          </p:grp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0596B6A9-73F8-4E66-8DCF-A505307968A6}"/>
                  </a:ext>
                </a:extLst>
              </p:cNvPr>
              <p:cNvGrpSpPr/>
              <p:nvPr/>
            </p:nvGrpSpPr>
            <p:grpSpPr>
              <a:xfrm rot="18000000" flipV="1">
                <a:off x="7529889" y="2740961"/>
                <a:ext cx="522737" cy="1312416"/>
                <a:chOff x="7597599" y="3290987"/>
                <a:chExt cx="149224" cy="374652"/>
              </a:xfrm>
              <a:grpFill/>
            </p:grpSpPr>
            <p:sp>
              <p:nvSpPr>
                <p:cNvPr id="31" name="Oval 80">
                  <a:extLst>
                    <a:ext uri="{FF2B5EF4-FFF2-40B4-BE49-F238E27FC236}">
                      <a16:creationId xmlns:a16="http://schemas.microsoft.com/office/drawing/2014/main" id="{567662F2-143F-4B16-A8C4-660D69F983A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微软雅黑"/>
                  </a:endParaRPr>
                </a:p>
              </p:txBody>
            </p:sp>
            <p:sp>
              <p:nvSpPr>
                <p:cNvPr id="32" name="Freeform 81">
                  <a:extLst>
                    <a:ext uri="{FF2B5EF4-FFF2-40B4-BE49-F238E27FC236}">
                      <a16:creationId xmlns:a16="http://schemas.microsoft.com/office/drawing/2014/main" id="{BA9A35B2-6C13-41FA-AC24-68D4333D12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/>
                    <a:cs typeface="+mn-cs"/>
                  </a:endParaRPr>
                </a:p>
              </p:txBody>
            </p:sp>
          </p:grpSp>
        </p:grpSp>
        <p:sp>
          <p:nvSpPr>
            <p:cNvPr id="24" name="燕尾形 51">
              <a:extLst>
                <a:ext uri="{FF2B5EF4-FFF2-40B4-BE49-F238E27FC236}">
                  <a16:creationId xmlns:a16="http://schemas.microsoft.com/office/drawing/2014/main" id="{1F488EB7-39B0-4317-BBD1-60CEE6210D0E}"/>
                </a:ext>
              </a:extLst>
            </p:cNvPr>
            <p:cNvSpPr/>
            <p:nvPr/>
          </p:nvSpPr>
          <p:spPr>
            <a:xfrm>
              <a:off x="1972377" y="1193710"/>
              <a:ext cx="322237" cy="347565"/>
            </a:xfrm>
            <a:prstGeom prst="chevron">
              <a:avLst/>
            </a:prstGeom>
            <a:solidFill>
              <a:srgbClr val="B026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25" name="燕尾形 52">
              <a:extLst>
                <a:ext uri="{FF2B5EF4-FFF2-40B4-BE49-F238E27FC236}">
                  <a16:creationId xmlns:a16="http://schemas.microsoft.com/office/drawing/2014/main" id="{76C15D6B-9AAF-44C9-9432-BE1B515ACDA3}"/>
                </a:ext>
              </a:extLst>
            </p:cNvPr>
            <p:cNvSpPr/>
            <p:nvPr/>
          </p:nvSpPr>
          <p:spPr>
            <a:xfrm>
              <a:off x="2294614" y="1193710"/>
              <a:ext cx="322237" cy="347565"/>
            </a:xfrm>
            <a:prstGeom prst="chevron">
              <a:avLst/>
            </a:prstGeom>
            <a:solidFill>
              <a:srgbClr val="B026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26" name="燕尾形 53">
              <a:extLst>
                <a:ext uri="{FF2B5EF4-FFF2-40B4-BE49-F238E27FC236}">
                  <a16:creationId xmlns:a16="http://schemas.microsoft.com/office/drawing/2014/main" id="{A3A11029-3AE4-416D-BBE4-C001641D2367}"/>
                </a:ext>
              </a:extLst>
            </p:cNvPr>
            <p:cNvSpPr/>
            <p:nvPr/>
          </p:nvSpPr>
          <p:spPr>
            <a:xfrm>
              <a:off x="2563755" y="1193710"/>
              <a:ext cx="2035098" cy="347565"/>
            </a:xfrm>
            <a:prstGeom prst="chevron">
              <a:avLst/>
            </a:prstGeom>
            <a:solidFill>
              <a:srgbClr val="B026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9E312810-65C7-4A47-90AB-F64EA81EAC2F}"/>
                </a:ext>
              </a:extLst>
            </p:cNvPr>
            <p:cNvSpPr/>
            <p:nvPr/>
          </p:nvSpPr>
          <p:spPr>
            <a:xfrm>
              <a:off x="3851938" y="1173214"/>
              <a:ext cx="680242" cy="315457"/>
            </a:xfrm>
            <a:prstGeom prst="rect">
              <a:avLst/>
            </a:prstGeom>
          </p:spPr>
          <p:txBody>
            <a:bodyPr wrap="none" lIns="68544" tIns="34283" rIns="68544" bIns="34283">
              <a:spAutoFit/>
            </a:bodyPr>
            <a:lstStyle/>
            <a:p>
              <a:pPr marL="0" marR="0" lvl="0" indent="0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微软雅黑"/>
                </a:rPr>
                <a:t>SHOW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8FFE9B9B-10E1-4339-ADB5-B8064A519285}"/>
              </a:ext>
            </a:extLst>
          </p:cNvPr>
          <p:cNvGrpSpPr/>
          <p:nvPr/>
        </p:nvGrpSpPr>
        <p:grpSpPr>
          <a:xfrm>
            <a:off x="1918469" y="1707246"/>
            <a:ext cx="3350848" cy="667898"/>
            <a:chOff x="2058736" y="1719759"/>
            <a:chExt cx="3350848" cy="667898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8F9F9727-0773-480D-BC53-07D0757AFFF3}"/>
                </a:ext>
              </a:extLst>
            </p:cNvPr>
            <p:cNvSpPr/>
            <p:nvPr/>
          </p:nvSpPr>
          <p:spPr>
            <a:xfrm>
              <a:off x="2058736" y="1719759"/>
              <a:ext cx="667898" cy="667898"/>
            </a:xfrm>
            <a:prstGeom prst="ellipse">
              <a:avLst/>
            </a:prstGeom>
            <a:solidFill>
              <a:srgbClr val="FBB44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41F057A5-8CF1-4BF1-93AD-F739DF1FA1D7}"/>
                </a:ext>
              </a:extLst>
            </p:cNvPr>
            <p:cNvGrpSpPr/>
            <p:nvPr/>
          </p:nvGrpSpPr>
          <p:grpSpPr>
            <a:xfrm>
              <a:off x="2088049" y="1723748"/>
              <a:ext cx="612638" cy="477167"/>
              <a:chOff x="5899190" y="1673754"/>
              <a:chExt cx="2548276" cy="1984783"/>
            </a:xfrm>
            <a:solidFill>
              <a:sysClr val="window" lastClr="FFFFFF"/>
            </a:solidFill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49C45BD5-E109-41EF-A5F6-44143F4CDA61}"/>
                  </a:ext>
                </a:extLst>
              </p:cNvPr>
              <p:cNvGrpSpPr/>
              <p:nvPr/>
            </p:nvGrpSpPr>
            <p:grpSpPr>
              <a:xfrm rot="10800000" flipV="1">
                <a:off x="6904956" y="1673754"/>
                <a:ext cx="522736" cy="1312419"/>
                <a:chOff x="7597599" y="3290987"/>
                <a:chExt cx="149224" cy="374652"/>
              </a:xfrm>
              <a:grpFill/>
            </p:grpSpPr>
            <p:sp>
              <p:nvSpPr>
                <p:cNvPr id="51" name="Oval 80">
                  <a:extLst>
                    <a:ext uri="{FF2B5EF4-FFF2-40B4-BE49-F238E27FC236}">
                      <a16:creationId xmlns:a16="http://schemas.microsoft.com/office/drawing/2014/main" id="{252B898F-5C84-4F73-9FB2-FFCCC2FD72C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微软雅黑"/>
                  </a:endParaRPr>
                </a:p>
              </p:txBody>
            </p:sp>
            <p:sp>
              <p:nvSpPr>
                <p:cNvPr id="52" name="Freeform 81">
                  <a:extLst>
                    <a:ext uri="{FF2B5EF4-FFF2-40B4-BE49-F238E27FC236}">
                      <a16:creationId xmlns:a16="http://schemas.microsoft.com/office/drawing/2014/main" id="{67F161E2-C739-44BF-A39A-A9332BE607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F383FD16-CF22-4BDA-8210-1D3714BCD08B}"/>
                  </a:ext>
                </a:extLst>
              </p:cNvPr>
              <p:cNvGrpSpPr/>
              <p:nvPr/>
            </p:nvGrpSpPr>
            <p:grpSpPr>
              <a:xfrm rot="3660000" flipV="1">
                <a:off x="6294032" y="2736914"/>
                <a:ext cx="522736" cy="1312419"/>
                <a:chOff x="7597599" y="3290987"/>
                <a:chExt cx="149224" cy="374652"/>
              </a:xfrm>
              <a:grpFill/>
            </p:grpSpPr>
            <p:sp>
              <p:nvSpPr>
                <p:cNvPr id="49" name="Oval 80">
                  <a:extLst>
                    <a:ext uri="{FF2B5EF4-FFF2-40B4-BE49-F238E27FC236}">
                      <a16:creationId xmlns:a16="http://schemas.microsoft.com/office/drawing/2014/main" id="{71129B51-F647-4A0E-8F04-B7BEEAE969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微软雅黑"/>
                  </a:endParaRPr>
                </a:p>
              </p:txBody>
            </p:sp>
            <p:sp>
              <p:nvSpPr>
                <p:cNvPr id="50" name="Freeform 81">
                  <a:extLst>
                    <a:ext uri="{FF2B5EF4-FFF2-40B4-BE49-F238E27FC236}">
                      <a16:creationId xmlns:a16="http://schemas.microsoft.com/office/drawing/2014/main" id="{43C0333A-ADA1-449E-B662-2EA05249FE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653EE6D1-EBCD-4398-BC62-08D647EDE2BA}"/>
                  </a:ext>
                </a:extLst>
              </p:cNvPr>
              <p:cNvGrpSpPr/>
              <p:nvPr/>
            </p:nvGrpSpPr>
            <p:grpSpPr>
              <a:xfrm rot="18000000" flipV="1">
                <a:off x="7529889" y="2740961"/>
                <a:ext cx="522737" cy="1312416"/>
                <a:chOff x="7597599" y="3290987"/>
                <a:chExt cx="149224" cy="374652"/>
              </a:xfrm>
              <a:grpFill/>
            </p:grpSpPr>
            <p:sp>
              <p:nvSpPr>
                <p:cNvPr id="47" name="Oval 80">
                  <a:extLst>
                    <a:ext uri="{FF2B5EF4-FFF2-40B4-BE49-F238E27FC236}">
                      <a16:creationId xmlns:a16="http://schemas.microsoft.com/office/drawing/2014/main" id="{191DF250-01DA-407B-ACF2-4D1FC081A4D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微软雅黑"/>
                  </a:endParaRPr>
                </a:p>
              </p:txBody>
            </p:sp>
            <p:sp>
              <p:nvSpPr>
                <p:cNvPr id="48" name="Freeform 81">
                  <a:extLst>
                    <a:ext uri="{FF2B5EF4-FFF2-40B4-BE49-F238E27FC236}">
                      <a16:creationId xmlns:a16="http://schemas.microsoft.com/office/drawing/2014/main" id="{62956D4C-0999-468B-8733-6F0C69FA2A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40" name="燕尾形 54">
              <a:extLst>
                <a:ext uri="{FF2B5EF4-FFF2-40B4-BE49-F238E27FC236}">
                  <a16:creationId xmlns:a16="http://schemas.microsoft.com/office/drawing/2014/main" id="{BD96A880-C0A1-4AC0-9CA0-43E0E51D0ABD}"/>
                </a:ext>
              </a:extLst>
            </p:cNvPr>
            <p:cNvSpPr/>
            <p:nvPr/>
          </p:nvSpPr>
          <p:spPr>
            <a:xfrm>
              <a:off x="2783107" y="1862899"/>
              <a:ext cx="322237" cy="347565"/>
            </a:xfrm>
            <a:prstGeom prst="chevron">
              <a:avLst/>
            </a:prstGeom>
            <a:solidFill>
              <a:srgbClr val="FBB44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41" name="燕尾形 55">
              <a:extLst>
                <a:ext uri="{FF2B5EF4-FFF2-40B4-BE49-F238E27FC236}">
                  <a16:creationId xmlns:a16="http://schemas.microsoft.com/office/drawing/2014/main" id="{273D479A-0531-4105-8765-A6C08954C5B5}"/>
                </a:ext>
              </a:extLst>
            </p:cNvPr>
            <p:cNvSpPr/>
            <p:nvPr/>
          </p:nvSpPr>
          <p:spPr>
            <a:xfrm>
              <a:off x="3105344" y="1862899"/>
              <a:ext cx="322237" cy="347565"/>
            </a:xfrm>
            <a:prstGeom prst="chevron">
              <a:avLst/>
            </a:prstGeom>
            <a:solidFill>
              <a:srgbClr val="FBB44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42" name="燕尾形 56">
              <a:extLst>
                <a:ext uri="{FF2B5EF4-FFF2-40B4-BE49-F238E27FC236}">
                  <a16:creationId xmlns:a16="http://schemas.microsoft.com/office/drawing/2014/main" id="{59702F76-8704-48AF-8928-6CF6CD95CC74}"/>
                </a:ext>
              </a:extLst>
            </p:cNvPr>
            <p:cNvSpPr/>
            <p:nvPr/>
          </p:nvSpPr>
          <p:spPr>
            <a:xfrm>
              <a:off x="3374486" y="1862899"/>
              <a:ext cx="2035098" cy="347565"/>
            </a:xfrm>
            <a:prstGeom prst="chevron">
              <a:avLst/>
            </a:prstGeom>
            <a:solidFill>
              <a:srgbClr val="FBB44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FB671540-FC8C-412C-9F57-FC37533C0B1B}"/>
                </a:ext>
              </a:extLst>
            </p:cNvPr>
            <p:cNvSpPr/>
            <p:nvPr/>
          </p:nvSpPr>
          <p:spPr>
            <a:xfrm>
              <a:off x="4701872" y="1862899"/>
              <a:ext cx="680242" cy="315457"/>
            </a:xfrm>
            <a:prstGeom prst="rect">
              <a:avLst/>
            </a:prstGeom>
          </p:spPr>
          <p:txBody>
            <a:bodyPr wrap="none" lIns="68544" tIns="34283" rIns="68544" bIns="34283">
              <a:spAutoFit/>
            </a:bodyPr>
            <a:lstStyle/>
            <a:p>
              <a:pPr marL="0" marR="0" lvl="0" indent="0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kern="0" dirty="0">
                  <a:solidFill>
                    <a:prstClr val="white"/>
                  </a:solidFill>
                  <a:ea typeface="微软雅黑"/>
                </a:rPr>
                <a:t>SHOW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56F333A0-802A-4D4E-8B33-D9EAEC8827D4}"/>
              </a:ext>
            </a:extLst>
          </p:cNvPr>
          <p:cNvGrpSpPr/>
          <p:nvPr/>
        </p:nvGrpSpPr>
        <p:grpSpPr>
          <a:xfrm>
            <a:off x="1327432" y="3534138"/>
            <a:ext cx="3362135" cy="667898"/>
            <a:chOff x="2051722" y="3040109"/>
            <a:chExt cx="3362135" cy="667898"/>
          </a:xfrm>
        </p:grpSpPr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E467FF37-E1B3-4305-8F5B-8104CC7A2E4F}"/>
                </a:ext>
              </a:extLst>
            </p:cNvPr>
            <p:cNvSpPr/>
            <p:nvPr/>
          </p:nvSpPr>
          <p:spPr>
            <a:xfrm>
              <a:off x="2051722" y="3040109"/>
              <a:ext cx="667898" cy="667898"/>
            </a:xfrm>
            <a:prstGeom prst="ellipse">
              <a:avLst/>
            </a:prstGeom>
            <a:solidFill>
              <a:srgbClr val="93CAA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736C2A20-9AFF-40FD-A7EA-02997AA80D42}"/>
                </a:ext>
              </a:extLst>
            </p:cNvPr>
            <p:cNvGrpSpPr/>
            <p:nvPr/>
          </p:nvGrpSpPr>
          <p:grpSpPr>
            <a:xfrm>
              <a:off x="2081035" y="3044100"/>
              <a:ext cx="612638" cy="477167"/>
              <a:chOff x="5899190" y="1673754"/>
              <a:chExt cx="2548276" cy="1984783"/>
            </a:xfrm>
            <a:solidFill>
              <a:sysClr val="window" lastClr="FFFFFF"/>
            </a:solidFill>
          </p:grpSpPr>
          <p:grpSp>
            <p:nvGrpSpPr>
              <p:cNvPr id="60" name="组合 59">
                <a:extLst>
                  <a:ext uri="{FF2B5EF4-FFF2-40B4-BE49-F238E27FC236}">
                    <a16:creationId xmlns:a16="http://schemas.microsoft.com/office/drawing/2014/main" id="{B2D69150-09C4-4280-8079-05D1CD71544F}"/>
                  </a:ext>
                </a:extLst>
              </p:cNvPr>
              <p:cNvGrpSpPr/>
              <p:nvPr/>
            </p:nvGrpSpPr>
            <p:grpSpPr>
              <a:xfrm rot="10800000" flipV="1">
                <a:off x="6904956" y="1673754"/>
                <a:ext cx="522736" cy="1312419"/>
                <a:chOff x="7597599" y="3290987"/>
                <a:chExt cx="149224" cy="374652"/>
              </a:xfrm>
              <a:grpFill/>
            </p:grpSpPr>
            <p:sp>
              <p:nvSpPr>
                <p:cNvPr id="67" name="Oval 80">
                  <a:extLst>
                    <a:ext uri="{FF2B5EF4-FFF2-40B4-BE49-F238E27FC236}">
                      <a16:creationId xmlns:a16="http://schemas.microsoft.com/office/drawing/2014/main" id="{2731EC8F-2B00-4F2B-96F3-AC8DA8FEA7C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微软雅黑"/>
                  </a:endParaRPr>
                </a:p>
              </p:txBody>
            </p:sp>
            <p:sp>
              <p:nvSpPr>
                <p:cNvPr id="68" name="Freeform 81">
                  <a:extLst>
                    <a:ext uri="{FF2B5EF4-FFF2-40B4-BE49-F238E27FC236}">
                      <a16:creationId xmlns:a16="http://schemas.microsoft.com/office/drawing/2014/main" id="{BB869788-C2E4-484C-8CAF-23F0CEEDCD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06DC11EA-C70C-456B-BD1C-5D9DA5CFA3C9}"/>
                  </a:ext>
                </a:extLst>
              </p:cNvPr>
              <p:cNvGrpSpPr/>
              <p:nvPr/>
            </p:nvGrpSpPr>
            <p:grpSpPr>
              <a:xfrm rot="3660000" flipV="1">
                <a:off x="6294032" y="2736914"/>
                <a:ext cx="522736" cy="1312419"/>
                <a:chOff x="7597599" y="3290987"/>
                <a:chExt cx="149224" cy="374652"/>
              </a:xfrm>
              <a:grpFill/>
            </p:grpSpPr>
            <p:sp>
              <p:nvSpPr>
                <p:cNvPr id="65" name="Oval 80">
                  <a:extLst>
                    <a:ext uri="{FF2B5EF4-FFF2-40B4-BE49-F238E27FC236}">
                      <a16:creationId xmlns:a16="http://schemas.microsoft.com/office/drawing/2014/main" id="{012F849E-A932-4011-9371-B8665D645B2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微软雅黑"/>
                  </a:endParaRPr>
                </a:p>
              </p:txBody>
            </p:sp>
            <p:sp>
              <p:nvSpPr>
                <p:cNvPr id="66" name="Freeform 81">
                  <a:extLst>
                    <a:ext uri="{FF2B5EF4-FFF2-40B4-BE49-F238E27FC236}">
                      <a16:creationId xmlns:a16="http://schemas.microsoft.com/office/drawing/2014/main" id="{2433148D-4E4A-4131-8890-68430B30A1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62" name="组合 61">
                <a:extLst>
                  <a:ext uri="{FF2B5EF4-FFF2-40B4-BE49-F238E27FC236}">
                    <a16:creationId xmlns:a16="http://schemas.microsoft.com/office/drawing/2014/main" id="{9FC1BC12-66EB-4F13-9881-33F68659AA6B}"/>
                  </a:ext>
                </a:extLst>
              </p:cNvPr>
              <p:cNvGrpSpPr/>
              <p:nvPr/>
            </p:nvGrpSpPr>
            <p:grpSpPr>
              <a:xfrm rot="18000000" flipV="1">
                <a:off x="7529889" y="2740961"/>
                <a:ext cx="522737" cy="1312416"/>
                <a:chOff x="7597599" y="3290987"/>
                <a:chExt cx="149224" cy="374652"/>
              </a:xfrm>
              <a:grpFill/>
            </p:grpSpPr>
            <p:sp>
              <p:nvSpPr>
                <p:cNvPr id="63" name="Oval 80">
                  <a:extLst>
                    <a:ext uri="{FF2B5EF4-FFF2-40B4-BE49-F238E27FC236}">
                      <a16:creationId xmlns:a16="http://schemas.microsoft.com/office/drawing/2014/main" id="{DB44E6B8-4EAE-4F6D-B24F-B2568DCD1E5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ea typeface="微软雅黑"/>
                  </a:endParaRPr>
                </a:p>
              </p:txBody>
            </p:sp>
            <p:sp>
              <p:nvSpPr>
                <p:cNvPr id="64" name="Freeform 81">
                  <a:extLst>
                    <a:ext uri="{FF2B5EF4-FFF2-40B4-BE49-F238E27FC236}">
                      <a16:creationId xmlns:a16="http://schemas.microsoft.com/office/drawing/2014/main" id="{7B908A09-24BE-4B23-A6EE-E285F03769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56" name="燕尾形 60">
              <a:extLst>
                <a:ext uri="{FF2B5EF4-FFF2-40B4-BE49-F238E27FC236}">
                  <a16:creationId xmlns:a16="http://schemas.microsoft.com/office/drawing/2014/main" id="{51026B91-EC40-4B7E-AF32-0EF10877A33A}"/>
                </a:ext>
              </a:extLst>
            </p:cNvPr>
            <p:cNvSpPr/>
            <p:nvPr/>
          </p:nvSpPr>
          <p:spPr>
            <a:xfrm>
              <a:off x="2787381" y="3210778"/>
              <a:ext cx="322237" cy="347565"/>
            </a:xfrm>
            <a:prstGeom prst="chevron">
              <a:avLst/>
            </a:prstGeom>
            <a:solidFill>
              <a:srgbClr val="93CAA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57" name="燕尾形 61">
              <a:extLst>
                <a:ext uri="{FF2B5EF4-FFF2-40B4-BE49-F238E27FC236}">
                  <a16:creationId xmlns:a16="http://schemas.microsoft.com/office/drawing/2014/main" id="{3E60DE77-2BEF-4330-8C87-EDE059BA645F}"/>
                </a:ext>
              </a:extLst>
            </p:cNvPr>
            <p:cNvSpPr/>
            <p:nvPr/>
          </p:nvSpPr>
          <p:spPr>
            <a:xfrm>
              <a:off x="3109618" y="3210778"/>
              <a:ext cx="322237" cy="347565"/>
            </a:xfrm>
            <a:prstGeom prst="chevron">
              <a:avLst/>
            </a:prstGeom>
            <a:solidFill>
              <a:srgbClr val="93CAA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58" name="燕尾形 62">
              <a:extLst>
                <a:ext uri="{FF2B5EF4-FFF2-40B4-BE49-F238E27FC236}">
                  <a16:creationId xmlns:a16="http://schemas.microsoft.com/office/drawing/2014/main" id="{BB7749EF-23D2-41E1-AB6B-93054419A8B5}"/>
                </a:ext>
              </a:extLst>
            </p:cNvPr>
            <p:cNvSpPr/>
            <p:nvPr/>
          </p:nvSpPr>
          <p:spPr>
            <a:xfrm>
              <a:off x="3378759" y="3210778"/>
              <a:ext cx="2035098" cy="347565"/>
            </a:xfrm>
            <a:prstGeom prst="chevron">
              <a:avLst/>
            </a:prstGeom>
            <a:solidFill>
              <a:srgbClr val="93CAA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6DC53208-D15A-4858-B27C-4B55A9D2A5F5}"/>
                </a:ext>
              </a:extLst>
            </p:cNvPr>
            <p:cNvSpPr/>
            <p:nvPr/>
          </p:nvSpPr>
          <p:spPr>
            <a:xfrm>
              <a:off x="4701872" y="3210283"/>
              <a:ext cx="680242" cy="315457"/>
            </a:xfrm>
            <a:prstGeom prst="rect">
              <a:avLst/>
            </a:prstGeom>
          </p:spPr>
          <p:txBody>
            <a:bodyPr wrap="none" lIns="68544" tIns="34283" rIns="68544" bIns="34283">
              <a:spAutoFit/>
            </a:bodyPr>
            <a:lstStyle/>
            <a:p>
              <a:pPr marL="0" marR="0" lvl="0" indent="0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kern="0" dirty="0">
                  <a:solidFill>
                    <a:prstClr val="white"/>
                  </a:solidFill>
                  <a:ea typeface="微软雅黑"/>
                </a:rPr>
                <a:t>SHOW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</a:endParaRP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D807A560-159A-4F4F-8C7D-3CA54A320732}"/>
              </a:ext>
            </a:extLst>
          </p:cNvPr>
          <p:cNvGrpSpPr/>
          <p:nvPr/>
        </p:nvGrpSpPr>
        <p:grpSpPr>
          <a:xfrm>
            <a:off x="1926701" y="2660043"/>
            <a:ext cx="3344591" cy="667898"/>
            <a:chOff x="1254601" y="3700284"/>
            <a:chExt cx="3344591" cy="667898"/>
          </a:xfrm>
        </p:grpSpPr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25A029BC-D251-4E53-897B-652347B4B3A2}"/>
                </a:ext>
              </a:extLst>
            </p:cNvPr>
            <p:cNvSpPr/>
            <p:nvPr/>
          </p:nvSpPr>
          <p:spPr>
            <a:xfrm>
              <a:off x="1254601" y="3700284"/>
              <a:ext cx="667898" cy="667898"/>
            </a:xfrm>
            <a:prstGeom prst="ellipse">
              <a:avLst/>
            </a:prstGeom>
            <a:solidFill>
              <a:srgbClr val="25579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9B256CFB-1A1B-466E-81FB-21811C859769}"/>
                </a:ext>
              </a:extLst>
            </p:cNvPr>
            <p:cNvGrpSpPr/>
            <p:nvPr/>
          </p:nvGrpSpPr>
          <p:grpSpPr>
            <a:xfrm>
              <a:off x="1283914" y="3704275"/>
              <a:ext cx="612638" cy="477167"/>
              <a:chOff x="5899190" y="1673754"/>
              <a:chExt cx="2548276" cy="1984783"/>
            </a:xfrm>
            <a:solidFill>
              <a:sysClr val="window" lastClr="FFFFFF"/>
            </a:solidFill>
          </p:grpSpPr>
          <p:grpSp>
            <p:nvGrpSpPr>
              <p:cNvPr id="76" name="组合 75">
                <a:extLst>
                  <a:ext uri="{FF2B5EF4-FFF2-40B4-BE49-F238E27FC236}">
                    <a16:creationId xmlns:a16="http://schemas.microsoft.com/office/drawing/2014/main" id="{96B118D6-747D-48BB-A5A5-0625B4EEE87D}"/>
                  </a:ext>
                </a:extLst>
              </p:cNvPr>
              <p:cNvGrpSpPr/>
              <p:nvPr/>
            </p:nvGrpSpPr>
            <p:grpSpPr>
              <a:xfrm rot="10800000" flipV="1">
                <a:off x="6904956" y="1673754"/>
                <a:ext cx="522736" cy="1312419"/>
                <a:chOff x="7597599" y="3290987"/>
                <a:chExt cx="149224" cy="374652"/>
              </a:xfrm>
              <a:grpFill/>
            </p:grpSpPr>
            <p:sp>
              <p:nvSpPr>
                <p:cNvPr id="83" name="Oval 80">
                  <a:extLst>
                    <a:ext uri="{FF2B5EF4-FFF2-40B4-BE49-F238E27FC236}">
                      <a16:creationId xmlns:a16="http://schemas.microsoft.com/office/drawing/2014/main" id="{3DC6A599-C2EE-48AB-B0D7-FF0DEB46F7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微软雅黑"/>
                  </a:endParaRPr>
                </a:p>
              </p:txBody>
            </p:sp>
            <p:sp>
              <p:nvSpPr>
                <p:cNvPr id="84" name="Freeform 81">
                  <a:extLst>
                    <a:ext uri="{FF2B5EF4-FFF2-40B4-BE49-F238E27FC236}">
                      <a16:creationId xmlns:a16="http://schemas.microsoft.com/office/drawing/2014/main" id="{FB320AD1-DA93-4A26-8B7F-2FA6B77885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/>
                    <a:cs typeface="+mn-cs"/>
                  </a:endParaRPr>
                </a:p>
              </p:txBody>
            </p:sp>
          </p:grpSp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D641767A-0A21-4146-8240-DD756B6AD0D1}"/>
                  </a:ext>
                </a:extLst>
              </p:cNvPr>
              <p:cNvGrpSpPr/>
              <p:nvPr/>
            </p:nvGrpSpPr>
            <p:grpSpPr>
              <a:xfrm rot="3660000" flipV="1">
                <a:off x="6294032" y="2736914"/>
                <a:ext cx="522736" cy="1312419"/>
                <a:chOff x="7597599" y="3290987"/>
                <a:chExt cx="149224" cy="374652"/>
              </a:xfrm>
              <a:grpFill/>
            </p:grpSpPr>
            <p:sp>
              <p:nvSpPr>
                <p:cNvPr id="81" name="Oval 80">
                  <a:extLst>
                    <a:ext uri="{FF2B5EF4-FFF2-40B4-BE49-F238E27FC236}">
                      <a16:creationId xmlns:a16="http://schemas.microsoft.com/office/drawing/2014/main" id="{260AC8AD-9F88-4B92-A65A-FC5A9EA871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微软雅黑"/>
                  </a:endParaRPr>
                </a:p>
              </p:txBody>
            </p:sp>
            <p:sp>
              <p:nvSpPr>
                <p:cNvPr id="82" name="Freeform 81">
                  <a:extLst>
                    <a:ext uri="{FF2B5EF4-FFF2-40B4-BE49-F238E27FC236}">
                      <a16:creationId xmlns:a16="http://schemas.microsoft.com/office/drawing/2014/main" id="{C3EE9ED8-DA75-4660-9E8D-D2CA2CEA95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/>
                    <a:cs typeface="+mn-cs"/>
                  </a:endParaRPr>
                </a:p>
              </p:txBody>
            </p:sp>
          </p:grpSp>
          <p:grpSp>
            <p:nvGrpSpPr>
              <p:cNvPr id="78" name="组合 77">
                <a:extLst>
                  <a:ext uri="{FF2B5EF4-FFF2-40B4-BE49-F238E27FC236}">
                    <a16:creationId xmlns:a16="http://schemas.microsoft.com/office/drawing/2014/main" id="{35B3FD52-BE6E-4B57-9188-6F27BBD0A961}"/>
                  </a:ext>
                </a:extLst>
              </p:cNvPr>
              <p:cNvGrpSpPr/>
              <p:nvPr/>
            </p:nvGrpSpPr>
            <p:grpSpPr>
              <a:xfrm rot="18000000" flipV="1">
                <a:off x="7529889" y="2740961"/>
                <a:ext cx="522737" cy="1312416"/>
                <a:chOff x="7597599" y="3290987"/>
                <a:chExt cx="149224" cy="374652"/>
              </a:xfrm>
              <a:grpFill/>
            </p:grpSpPr>
            <p:sp>
              <p:nvSpPr>
                <p:cNvPr id="79" name="Oval 80">
                  <a:extLst>
                    <a:ext uri="{FF2B5EF4-FFF2-40B4-BE49-F238E27FC236}">
                      <a16:creationId xmlns:a16="http://schemas.microsoft.com/office/drawing/2014/main" id="{4370A049-CAB7-4F11-81C9-265749D2B8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19824" y="3290987"/>
                  <a:ext cx="104774" cy="10160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微软雅黑"/>
                  </a:endParaRPr>
                </a:p>
              </p:txBody>
            </p:sp>
            <p:sp>
              <p:nvSpPr>
                <p:cNvPr id="80" name="Freeform 81">
                  <a:extLst>
                    <a:ext uri="{FF2B5EF4-FFF2-40B4-BE49-F238E27FC236}">
                      <a16:creationId xmlns:a16="http://schemas.microsoft.com/office/drawing/2014/main" id="{3E0E04D2-3AFA-4E05-9A5D-B20D330D65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599" y="3403700"/>
                  <a:ext cx="149224" cy="261939"/>
                </a:xfrm>
                <a:custGeom>
                  <a:avLst/>
                  <a:gdLst>
                    <a:gd name="T0" fmla="*/ 33 w 40"/>
                    <a:gd name="T1" fmla="*/ 0 h 70"/>
                    <a:gd name="T2" fmla="*/ 28 w 40"/>
                    <a:gd name="T3" fmla="*/ 0 h 70"/>
                    <a:gd name="T4" fmla="*/ 28 w 40"/>
                    <a:gd name="T5" fmla="*/ 0 h 70"/>
                    <a:gd name="T6" fmla="*/ 12 w 40"/>
                    <a:gd name="T7" fmla="*/ 0 h 70"/>
                    <a:gd name="T8" fmla="*/ 12 w 40"/>
                    <a:gd name="T9" fmla="*/ 0 h 70"/>
                    <a:gd name="T10" fmla="*/ 7 w 40"/>
                    <a:gd name="T11" fmla="*/ 0 h 70"/>
                    <a:gd name="T12" fmla="*/ 0 w 40"/>
                    <a:gd name="T13" fmla="*/ 7 h 70"/>
                    <a:gd name="T14" fmla="*/ 0 w 40"/>
                    <a:gd name="T15" fmla="*/ 7 h 70"/>
                    <a:gd name="T16" fmla="*/ 0 w 40"/>
                    <a:gd name="T17" fmla="*/ 8 h 70"/>
                    <a:gd name="T18" fmla="*/ 0 w 40"/>
                    <a:gd name="T19" fmla="*/ 31 h 70"/>
                    <a:gd name="T20" fmla="*/ 3 w 40"/>
                    <a:gd name="T21" fmla="*/ 35 h 70"/>
                    <a:gd name="T22" fmla="*/ 7 w 40"/>
                    <a:gd name="T23" fmla="*/ 31 h 70"/>
                    <a:gd name="T24" fmla="*/ 7 w 40"/>
                    <a:gd name="T25" fmla="*/ 11 h 70"/>
                    <a:gd name="T26" fmla="*/ 9 w 40"/>
                    <a:gd name="T27" fmla="*/ 11 h 70"/>
                    <a:gd name="T28" fmla="*/ 9 w 40"/>
                    <a:gd name="T29" fmla="*/ 66 h 70"/>
                    <a:gd name="T30" fmla="*/ 13 w 40"/>
                    <a:gd name="T31" fmla="*/ 70 h 70"/>
                    <a:gd name="T32" fmla="*/ 14 w 40"/>
                    <a:gd name="T33" fmla="*/ 70 h 70"/>
                    <a:gd name="T34" fmla="*/ 18 w 40"/>
                    <a:gd name="T35" fmla="*/ 66 h 70"/>
                    <a:gd name="T36" fmla="*/ 18 w 40"/>
                    <a:gd name="T37" fmla="*/ 35 h 70"/>
                    <a:gd name="T38" fmla="*/ 22 w 40"/>
                    <a:gd name="T39" fmla="*/ 35 h 70"/>
                    <a:gd name="T40" fmla="*/ 22 w 40"/>
                    <a:gd name="T41" fmla="*/ 66 h 70"/>
                    <a:gd name="T42" fmla="*/ 26 w 40"/>
                    <a:gd name="T43" fmla="*/ 70 h 70"/>
                    <a:gd name="T44" fmla="*/ 27 w 40"/>
                    <a:gd name="T45" fmla="*/ 70 h 70"/>
                    <a:gd name="T46" fmla="*/ 31 w 40"/>
                    <a:gd name="T47" fmla="*/ 66 h 70"/>
                    <a:gd name="T48" fmla="*/ 31 w 40"/>
                    <a:gd name="T49" fmla="*/ 11 h 70"/>
                    <a:gd name="T50" fmla="*/ 33 w 40"/>
                    <a:gd name="T51" fmla="*/ 11 h 70"/>
                    <a:gd name="T52" fmla="*/ 33 w 40"/>
                    <a:gd name="T53" fmla="*/ 31 h 70"/>
                    <a:gd name="T54" fmla="*/ 37 w 40"/>
                    <a:gd name="T55" fmla="*/ 35 h 70"/>
                    <a:gd name="T56" fmla="*/ 40 w 40"/>
                    <a:gd name="T57" fmla="*/ 31 h 70"/>
                    <a:gd name="T58" fmla="*/ 40 w 40"/>
                    <a:gd name="T59" fmla="*/ 8 h 70"/>
                    <a:gd name="T60" fmla="*/ 40 w 40"/>
                    <a:gd name="T61" fmla="*/ 7 h 70"/>
                    <a:gd name="T62" fmla="*/ 40 w 40"/>
                    <a:gd name="T63" fmla="*/ 7 h 70"/>
                    <a:gd name="T64" fmla="*/ 33 w 40"/>
                    <a:gd name="T65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70">
                      <a:moveTo>
                        <a:pt x="33" y="0"/>
                      </a:move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3"/>
                        <a:pt x="1" y="35"/>
                        <a:pt x="3" y="35"/>
                      </a:cubicBezTo>
                      <a:cubicBezTo>
                        <a:pt x="5" y="35"/>
                        <a:pt x="7" y="33"/>
                        <a:pt x="7" y="3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9" y="68"/>
                        <a:pt x="11" y="70"/>
                        <a:pt x="13" y="70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16" y="70"/>
                        <a:pt x="18" y="68"/>
                        <a:pt x="18" y="66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8" y="35"/>
                        <a:pt x="22" y="35"/>
                        <a:pt x="22" y="35"/>
                      </a:cubicBezTo>
                      <a:cubicBezTo>
                        <a:pt x="22" y="66"/>
                        <a:pt x="22" y="66"/>
                        <a:pt x="22" y="66"/>
                      </a:cubicBezTo>
                      <a:cubicBezTo>
                        <a:pt x="22" y="68"/>
                        <a:pt x="24" y="70"/>
                        <a:pt x="26" y="70"/>
                      </a:cubicBezTo>
                      <a:cubicBezTo>
                        <a:pt x="27" y="70"/>
                        <a:pt x="27" y="70"/>
                        <a:pt x="27" y="70"/>
                      </a:cubicBezTo>
                      <a:cubicBezTo>
                        <a:pt x="29" y="70"/>
                        <a:pt x="31" y="68"/>
                        <a:pt x="31" y="66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3"/>
                        <a:pt x="35" y="35"/>
                        <a:pt x="37" y="35"/>
                      </a:cubicBezTo>
                      <a:cubicBezTo>
                        <a:pt x="39" y="35"/>
                        <a:pt x="40" y="33"/>
                        <a:pt x="40" y="31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7"/>
                        <a:pt x="40" y="7"/>
                        <a:pt x="40" y="7"/>
                      </a:cubicBezTo>
                      <a:cubicBezTo>
                        <a:pt x="40" y="3"/>
                        <a:pt x="37" y="0"/>
                        <a:pt x="33" y="0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685511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/>
                    <a:cs typeface="+mn-cs"/>
                  </a:endParaRPr>
                </a:p>
              </p:txBody>
            </p:sp>
          </p:grpSp>
        </p:grpSp>
        <p:sp>
          <p:nvSpPr>
            <p:cNvPr id="72" name="燕尾形 63">
              <a:extLst>
                <a:ext uri="{FF2B5EF4-FFF2-40B4-BE49-F238E27FC236}">
                  <a16:creationId xmlns:a16="http://schemas.microsoft.com/office/drawing/2014/main" id="{9C64084F-1F5D-4504-8B8E-4F63D2028463}"/>
                </a:ext>
              </a:extLst>
            </p:cNvPr>
            <p:cNvSpPr/>
            <p:nvPr/>
          </p:nvSpPr>
          <p:spPr>
            <a:xfrm>
              <a:off x="1972715" y="3861277"/>
              <a:ext cx="322237" cy="347565"/>
            </a:xfrm>
            <a:prstGeom prst="chevron">
              <a:avLst/>
            </a:prstGeom>
            <a:solidFill>
              <a:srgbClr val="25579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73" name="燕尾形 64">
              <a:extLst>
                <a:ext uri="{FF2B5EF4-FFF2-40B4-BE49-F238E27FC236}">
                  <a16:creationId xmlns:a16="http://schemas.microsoft.com/office/drawing/2014/main" id="{2C07BA13-A350-4AA2-A908-6D26F5451E12}"/>
                </a:ext>
              </a:extLst>
            </p:cNvPr>
            <p:cNvSpPr/>
            <p:nvPr/>
          </p:nvSpPr>
          <p:spPr>
            <a:xfrm>
              <a:off x="2294951" y="3861277"/>
              <a:ext cx="322237" cy="347565"/>
            </a:xfrm>
            <a:prstGeom prst="chevron">
              <a:avLst/>
            </a:prstGeom>
            <a:solidFill>
              <a:srgbClr val="25579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74" name="燕尾形 65">
              <a:extLst>
                <a:ext uri="{FF2B5EF4-FFF2-40B4-BE49-F238E27FC236}">
                  <a16:creationId xmlns:a16="http://schemas.microsoft.com/office/drawing/2014/main" id="{5873CDFC-3408-4CE1-88E5-8D313701E9F5}"/>
                </a:ext>
              </a:extLst>
            </p:cNvPr>
            <p:cNvSpPr/>
            <p:nvPr/>
          </p:nvSpPr>
          <p:spPr>
            <a:xfrm>
              <a:off x="2564094" y="3861277"/>
              <a:ext cx="2035098" cy="347565"/>
            </a:xfrm>
            <a:prstGeom prst="chevron">
              <a:avLst/>
            </a:prstGeom>
            <a:solidFill>
              <a:srgbClr val="25579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44" tIns="34283" rIns="68544" bIns="34283" rtlCol="0" anchor="ctr"/>
            <a:lstStyle/>
            <a:p>
              <a:pPr marL="0" marR="0" lvl="0" indent="0" algn="ctr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/>
              </a:endParaRPr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7C6427C3-FEEC-4AFC-8E80-CDBA9BC4C570}"/>
                </a:ext>
              </a:extLst>
            </p:cNvPr>
            <p:cNvSpPr/>
            <p:nvPr/>
          </p:nvSpPr>
          <p:spPr>
            <a:xfrm>
              <a:off x="3851938" y="3864958"/>
              <a:ext cx="680242" cy="315457"/>
            </a:xfrm>
            <a:prstGeom prst="rect">
              <a:avLst/>
            </a:prstGeom>
          </p:spPr>
          <p:txBody>
            <a:bodyPr wrap="none" lIns="68544" tIns="34283" rIns="68544" bIns="34283">
              <a:spAutoFit/>
            </a:bodyPr>
            <a:lstStyle/>
            <a:p>
              <a:pPr marL="0" marR="0" lvl="0" indent="0" defTabSz="685511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kern="0" dirty="0">
                  <a:solidFill>
                    <a:prstClr val="white"/>
                  </a:solidFill>
                  <a:ea typeface="微软雅黑"/>
                </a:rPr>
                <a:t>SHOW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</a:endParaRPr>
            </a:p>
          </p:txBody>
        </p:sp>
      </p:grpSp>
      <p:grpSp>
        <p:nvGrpSpPr>
          <p:cNvPr id="85" name="Group 3">
            <a:extLst>
              <a:ext uri="{FF2B5EF4-FFF2-40B4-BE49-F238E27FC236}">
                <a16:creationId xmlns:a16="http://schemas.microsoft.com/office/drawing/2014/main" id="{673943B6-F84F-4B85-844E-A735C5F5E4F5}"/>
              </a:ext>
            </a:extLst>
          </p:cNvPr>
          <p:cNvGrpSpPr>
            <a:grpSpLocks/>
          </p:cNvGrpSpPr>
          <p:nvPr/>
        </p:nvGrpSpPr>
        <p:grpSpPr bwMode="auto">
          <a:xfrm>
            <a:off x="180762" y="173887"/>
            <a:ext cx="8960602" cy="515359"/>
            <a:chOff x="142" y="138"/>
            <a:chExt cx="7115" cy="409"/>
          </a:xfrm>
        </p:grpSpPr>
        <p:sp>
          <p:nvSpPr>
            <p:cNvPr id="86" name="矩形 4">
              <a:extLst>
                <a:ext uri="{FF2B5EF4-FFF2-40B4-BE49-F238E27FC236}">
                  <a16:creationId xmlns:a16="http://schemas.microsoft.com/office/drawing/2014/main" id="{2F9ECC12-48F6-4297-BEB2-0CD8C78D37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" y="138"/>
              <a:ext cx="1852" cy="4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83049" tIns="41525" rIns="83049" bIns="41525">
              <a:spAutoFit/>
            </a:bodyPr>
            <a:lstStyle/>
            <a:p>
              <a:pPr defTabSz="879066">
                <a:defRPr/>
              </a:pPr>
              <a:r>
                <a:rPr lang="zh-CN" altLang="en-US" sz="2800" b="1" kern="0" dirty="0">
                  <a:solidFill>
                    <a:srgbClr val="0070C0"/>
                  </a:solidFill>
                  <a:latin typeface="Arial"/>
                  <a:sym typeface="+mn-lt"/>
                </a:rPr>
                <a:t>课题完成情况</a:t>
              </a:r>
            </a:p>
          </p:txBody>
        </p:sp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65675935-C04C-4F18-A5EA-163A5CBF2E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19" y="272"/>
              <a:ext cx="4242" cy="33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003534CD-46FE-430E-9D1F-762EF041821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71" y="272"/>
              <a:ext cx="986" cy="33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79180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/>
      <p:bldP spid="235" grpId="0"/>
      <p:bldP spid="236" grpId="0"/>
      <p:bldP spid="23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A096D3A-5657-4B02-9192-C34090C52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068"/>
            <a:ext cx="9144000" cy="507936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0D92572-17D5-44FF-B957-2F7E2066DC6C}"/>
              </a:ext>
            </a:extLst>
          </p:cNvPr>
          <p:cNvSpPr txBox="1"/>
          <p:nvPr/>
        </p:nvSpPr>
        <p:spPr>
          <a:xfrm>
            <a:off x="2123728" y="1240359"/>
            <a:ext cx="540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03">
              <a:defRPr/>
            </a:pPr>
            <a:r>
              <a:rPr lang="zh-CN" altLang="en-US" sz="4400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</a:rPr>
              <a:t>感谢各位老师的观看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A76E9D6-C588-41C2-B0E6-6A9FD088B773}"/>
              </a:ext>
            </a:extLst>
          </p:cNvPr>
          <p:cNvSpPr txBox="1"/>
          <p:nvPr/>
        </p:nvSpPr>
        <p:spPr>
          <a:xfrm>
            <a:off x="3617894" y="1995686"/>
            <a:ext cx="19082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</a:rPr>
              <a:t>Thanks for Watching</a:t>
            </a:r>
            <a:endParaRPr lang="zh-CN" altLang="en-US" sz="1600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7025EDC-2B8E-44D9-85B0-392DFA49F8BD}"/>
              </a:ext>
            </a:extLst>
          </p:cNvPr>
          <p:cNvSpPr txBox="1"/>
          <p:nvPr/>
        </p:nvSpPr>
        <p:spPr>
          <a:xfrm>
            <a:off x="611560" y="3897005"/>
            <a:ext cx="1728192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</a:rPr>
              <a:t>      陈杰峰</a:t>
            </a:r>
            <a:endParaRPr lang="en-US" altLang="zh-CN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</a:rPr>
              <a:t>     1720298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6ACF74C-ABD5-496C-A07C-66B24BB6280F}"/>
              </a:ext>
            </a:extLst>
          </p:cNvPr>
          <p:cNvSpPr txBox="1"/>
          <p:nvPr/>
        </p:nvSpPr>
        <p:spPr>
          <a:xfrm>
            <a:off x="2858592" y="4526257"/>
            <a:ext cx="230425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b="1" kern="0" dirty="0">
                <a:solidFill>
                  <a:schemeClr val="bg1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</a:rPr>
              <a:t>指导老师：王敏慧</a:t>
            </a:r>
            <a:endParaRPr lang="en-US" altLang="zh-CN" b="1" kern="0" dirty="0">
              <a:solidFill>
                <a:schemeClr val="bg1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36629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2" descr="C:\Users\Administrator\Desktop\图片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9" y="-3968"/>
            <a:ext cx="9133245" cy="514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Freeform 13"/>
          <p:cNvSpPr>
            <a:spLocks/>
          </p:cNvSpPr>
          <p:nvPr/>
        </p:nvSpPr>
        <p:spPr bwMode="auto">
          <a:xfrm>
            <a:off x="11382" y="1654879"/>
            <a:ext cx="1496546" cy="2024894"/>
          </a:xfrm>
          <a:custGeom>
            <a:avLst/>
            <a:gdLst>
              <a:gd name="T0" fmla="*/ 2055 w 2055"/>
              <a:gd name="T1" fmla="*/ 3548 h 3548"/>
              <a:gd name="T2" fmla="*/ 0 w 2055"/>
              <a:gd name="T3" fmla="*/ 3548 h 3548"/>
              <a:gd name="T4" fmla="*/ 0 w 2055"/>
              <a:gd name="T5" fmla="*/ 0 h 3548"/>
              <a:gd name="T6" fmla="*/ 2055 w 2055"/>
              <a:gd name="T7" fmla="*/ 0 h 3548"/>
              <a:gd name="T8" fmla="*/ 959 w 2055"/>
              <a:gd name="T9" fmla="*/ 1774 h 3548"/>
              <a:gd name="T10" fmla="*/ 2055 w 2055"/>
              <a:gd name="T11" fmla="*/ 3548 h 35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55" h="3548">
                <a:moveTo>
                  <a:pt x="2055" y="3548"/>
                </a:moveTo>
                <a:lnTo>
                  <a:pt x="0" y="3548"/>
                </a:lnTo>
                <a:lnTo>
                  <a:pt x="0" y="0"/>
                </a:lnTo>
                <a:lnTo>
                  <a:pt x="2055" y="0"/>
                </a:lnTo>
                <a:cubicBezTo>
                  <a:pt x="1407" y="317"/>
                  <a:pt x="959" y="992"/>
                  <a:pt x="959" y="1774"/>
                </a:cubicBezTo>
                <a:cubicBezTo>
                  <a:pt x="959" y="2555"/>
                  <a:pt x="1407" y="3231"/>
                  <a:pt x="2055" y="3548"/>
                </a:cubicBezTo>
                <a:close/>
              </a:path>
            </a:pathLst>
          </a:custGeom>
          <a:solidFill>
            <a:srgbClr val="0067B4"/>
          </a:solidFill>
          <a:ln>
            <a:noFill/>
          </a:ln>
        </p:spPr>
        <p:txBody>
          <a:bodyPr vert="horz" wrap="square" lIns="108766" tIns="54383" rIns="108766" bIns="54383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4093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187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281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375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0468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4560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8655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2749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80">
              <a:defRPr/>
            </a:pPr>
            <a:endParaRPr lang="zh-CN" altLang="en-US" sz="1900" b="1" dirty="0">
              <a:solidFill>
                <a:prstClr val="white"/>
              </a:solidFill>
              <a:latin typeface="Calibri"/>
              <a:ea typeface="微软雅黑" pitchFamily="34" charset="-122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856267" y="1739105"/>
            <a:ext cx="1898006" cy="1856439"/>
            <a:chOff x="855914" y="1739642"/>
            <a:chExt cx="1898592" cy="1857012"/>
          </a:xfrm>
        </p:grpSpPr>
        <p:sp>
          <p:nvSpPr>
            <p:cNvPr id="35" name="Oval 14"/>
            <p:cNvSpPr>
              <a:spLocks noChangeArrowheads="1"/>
            </p:cNvSpPr>
            <p:nvPr/>
          </p:nvSpPr>
          <p:spPr bwMode="auto">
            <a:xfrm>
              <a:off x="855914" y="1739642"/>
              <a:ext cx="1898592" cy="1857012"/>
            </a:xfrm>
            <a:prstGeom prst="ellipse">
              <a:avLst/>
            </a:prstGeom>
            <a:solidFill>
              <a:srgbClr val="0067B4"/>
            </a:solidFill>
            <a:ln>
              <a:noFill/>
            </a:ln>
          </p:spPr>
          <p:txBody>
            <a:bodyPr vert="horz" wrap="square" lIns="108766" tIns="54383" rIns="108766" bIns="54383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80">
                <a:defRPr/>
              </a:pPr>
              <a:endParaRPr lang="zh-CN" altLang="en-US" sz="1900" b="1" dirty="0">
                <a:solidFill>
                  <a:prstClr val="white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36" name="TextBox 100"/>
            <p:cNvSpPr txBox="1"/>
            <p:nvPr/>
          </p:nvSpPr>
          <p:spPr>
            <a:xfrm>
              <a:off x="1337376" y="1997664"/>
              <a:ext cx="935668" cy="13410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08766" tIns="54383" rIns="108766" bIns="54383" rtlCol="0">
              <a:spAutoFit/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 defTabSz="914080"/>
              <a:r>
                <a:rPr lang="zh-CN" altLang="en-US" sz="3999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目</a:t>
              </a:r>
              <a:endParaRPr lang="en-US" altLang="zh-CN" sz="3999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dist" defTabSz="914080"/>
              <a:r>
                <a:rPr lang="zh-CN" altLang="en-US" sz="3999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录</a:t>
              </a:r>
            </a:p>
          </p:txBody>
        </p:sp>
      </p:grpSp>
      <p:sp>
        <p:nvSpPr>
          <p:cNvPr id="38" name="Freeform 19"/>
          <p:cNvSpPr>
            <a:spLocks/>
          </p:cNvSpPr>
          <p:nvPr/>
        </p:nvSpPr>
        <p:spPr bwMode="auto">
          <a:xfrm>
            <a:off x="1188808" y="-802097"/>
            <a:ext cx="2345407" cy="6917503"/>
          </a:xfrm>
          <a:custGeom>
            <a:avLst/>
            <a:gdLst>
              <a:gd name="T0" fmla="*/ 0 w 1703"/>
              <a:gd name="T1" fmla="*/ 0 h 9079"/>
              <a:gd name="T2" fmla="*/ 1703 w 1703"/>
              <a:gd name="T3" fmla="*/ 4539 h 9079"/>
              <a:gd name="T4" fmla="*/ 0 w 1703"/>
              <a:gd name="T5" fmla="*/ 9079 h 90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03" h="9079">
                <a:moveTo>
                  <a:pt x="0" y="0"/>
                </a:moveTo>
                <a:cubicBezTo>
                  <a:pt x="1060" y="1213"/>
                  <a:pt x="1703" y="2801"/>
                  <a:pt x="1703" y="4539"/>
                </a:cubicBezTo>
                <a:cubicBezTo>
                  <a:pt x="1703" y="6277"/>
                  <a:pt x="1060" y="7865"/>
                  <a:pt x="0" y="9079"/>
                </a:cubicBezTo>
              </a:path>
            </a:pathLst>
          </a:custGeom>
          <a:noFill/>
          <a:ln w="19050" cap="flat">
            <a:solidFill>
              <a:srgbClr val="0067B4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08766" tIns="54383" rIns="108766" bIns="54383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4093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187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281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375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0468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4560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8655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2749" algn="l" defTabSz="1088187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80">
              <a:defRPr/>
            </a:pPr>
            <a:endParaRPr lang="zh-CN" altLang="en-US" sz="1900" b="1" dirty="0">
              <a:solidFill>
                <a:prstClr val="white"/>
              </a:solidFill>
              <a:latin typeface="Calibri"/>
              <a:ea typeface="微软雅黑" pitchFamily="34" charset="-122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2614752" y="525280"/>
            <a:ext cx="576657" cy="663698"/>
            <a:chOff x="2544799" y="336326"/>
            <a:chExt cx="576835" cy="663902"/>
          </a:xfrm>
        </p:grpSpPr>
        <p:sp>
          <p:nvSpPr>
            <p:cNvPr id="39" name="椭圆 38"/>
            <p:cNvSpPr>
              <a:spLocks noChangeAspect="1"/>
            </p:cNvSpPr>
            <p:nvPr/>
          </p:nvSpPr>
          <p:spPr bwMode="auto">
            <a:xfrm>
              <a:off x="2544799" y="395790"/>
              <a:ext cx="576835" cy="548242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8766" tIns="54383" rIns="108766" bIns="54383" numCol="1" rtlCol="0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87781">
                <a:defRPr/>
              </a:pPr>
              <a:endParaRPr lang="zh-CN" altLang="en-US" sz="1900" b="1" dirty="0">
                <a:solidFill>
                  <a:prstClr val="white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45" name="TextBox 92"/>
            <p:cNvSpPr txBox="1"/>
            <p:nvPr/>
          </p:nvSpPr>
          <p:spPr>
            <a:xfrm>
              <a:off x="2597939" y="336326"/>
              <a:ext cx="505147" cy="66390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08766" tIns="54383" rIns="108766" bIns="54383" rtlCol="0">
              <a:spAutoFit/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80"/>
              <a:r>
                <a:rPr lang="en-US" altLang="zh-CN" sz="3599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3599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3081546" y="1341312"/>
            <a:ext cx="576657" cy="663698"/>
            <a:chOff x="2993298" y="1127464"/>
            <a:chExt cx="576835" cy="663902"/>
          </a:xfrm>
        </p:grpSpPr>
        <p:sp>
          <p:nvSpPr>
            <p:cNvPr id="40" name="椭圆 39"/>
            <p:cNvSpPr>
              <a:spLocks noChangeAspect="1"/>
            </p:cNvSpPr>
            <p:nvPr/>
          </p:nvSpPr>
          <p:spPr bwMode="auto">
            <a:xfrm>
              <a:off x="2993298" y="1193237"/>
              <a:ext cx="576835" cy="548242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8766" tIns="54383" rIns="108766" bIns="54383" numCol="1" rtlCol="0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87781">
                <a:defRPr/>
              </a:pPr>
              <a:endParaRPr lang="zh-CN" altLang="en-US" sz="1900" b="1" dirty="0">
                <a:solidFill>
                  <a:prstClr val="white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46" name="TextBox 93"/>
            <p:cNvSpPr txBox="1"/>
            <p:nvPr/>
          </p:nvSpPr>
          <p:spPr>
            <a:xfrm>
              <a:off x="3033462" y="1127464"/>
              <a:ext cx="505147" cy="66390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08766" tIns="54383" rIns="108766" bIns="54383" rtlCol="0">
              <a:spAutoFit/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80"/>
              <a:r>
                <a:rPr lang="en-US" altLang="zh-CN" sz="3599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3599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245886" y="2335475"/>
            <a:ext cx="576657" cy="663698"/>
            <a:chOff x="3204210" y="1893156"/>
            <a:chExt cx="576835" cy="663903"/>
          </a:xfrm>
        </p:grpSpPr>
        <p:sp>
          <p:nvSpPr>
            <p:cNvPr id="41" name="椭圆 40"/>
            <p:cNvSpPr>
              <a:spLocks noChangeAspect="1"/>
            </p:cNvSpPr>
            <p:nvPr/>
          </p:nvSpPr>
          <p:spPr bwMode="auto">
            <a:xfrm>
              <a:off x="3204210" y="1934502"/>
              <a:ext cx="576835" cy="548242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8766" tIns="54383" rIns="108766" bIns="54383" numCol="1" rtlCol="0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87781">
                <a:defRPr/>
              </a:pPr>
              <a:endParaRPr lang="zh-CN" altLang="en-US" sz="1900" b="1" dirty="0">
                <a:solidFill>
                  <a:prstClr val="white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47" name="TextBox 94"/>
            <p:cNvSpPr txBox="1"/>
            <p:nvPr/>
          </p:nvSpPr>
          <p:spPr>
            <a:xfrm>
              <a:off x="3235534" y="1893156"/>
              <a:ext cx="505147" cy="66390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08766" tIns="54383" rIns="108766" bIns="54383" rtlCol="0">
              <a:spAutoFit/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80"/>
              <a:r>
                <a:rPr lang="en-US" altLang="zh-CN" sz="3599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3599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3132814" y="3212122"/>
            <a:ext cx="576657" cy="663698"/>
            <a:chOff x="3210953" y="2715419"/>
            <a:chExt cx="576835" cy="663902"/>
          </a:xfrm>
        </p:grpSpPr>
        <p:sp>
          <p:nvSpPr>
            <p:cNvPr id="42" name="椭圆 41"/>
            <p:cNvSpPr>
              <a:spLocks noChangeAspect="1"/>
            </p:cNvSpPr>
            <p:nvPr/>
          </p:nvSpPr>
          <p:spPr bwMode="auto">
            <a:xfrm>
              <a:off x="3210953" y="2774588"/>
              <a:ext cx="576835" cy="548242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8766" tIns="54383" rIns="108766" bIns="54383" numCol="1" rtlCol="0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87781">
                <a:defRPr/>
              </a:pPr>
              <a:endParaRPr lang="zh-CN" altLang="en-US" sz="1900" b="1" dirty="0">
                <a:solidFill>
                  <a:prstClr val="white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48" name="TextBox 95"/>
            <p:cNvSpPr txBox="1"/>
            <p:nvPr/>
          </p:nvSpPr>
          <p:spPr>
            <a:xfrm>
              <a:off x="3241374" y="2715419"/>
              <a:ext cx="505147" cy="66390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08766" tIns="54383" rIns="108766" bIns="54383" rtlCol="0">
              <a:spAutoFit/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80"/>
              <a:r>
                <a:rPr lang="en-US" altLang="zh-CN" sz="3599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  <a:endParaRPr lang="zh-CN" altLang="en-US" sz="3599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771800" y="4068292"/>
            <a:ext cx="576657" cy="663698"/>
            <a:chOff x="2993150" y="3582194"/>
            <a:chExt cx="576835" cy="663903"/>
          </a:xfrm>
        </p:grpSpPr>
        <p:sp>
          <p:nvSpPr>
            <p:cNvPr id="43" name="椭圆 42"/>
            <p:cNvSpPr>
              <a:spLocks noChangeAspect="1"/>
            </p:cNvSpPr>
            <p:nvPr/>
          </p:nvSpPr>
          <p:spPr bwMode="auto">
            <a:xfrm>
              <a:off x="2993150" y="3607817"/>
              <a:ext cx="576835" cy="548242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8766" tIns="54383" rIns="108766" bIns="54383" numCol="1" rtlCol="0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87781">
                <a:defRPr/>
              </a:pPr>
              <a:endParaRPr lang="zh-CN" altLang="en-US" sz="1900" b="1" dirty="0">
                <a:solidFill>
                  <a:prstClr val="white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49" name="TextBox 96"/>
            <p:cNvSpPr txBox="1"/>
            <p:nvPr/>
          </p:nvSpPr>
          <p:spPr>
            <a:xfrm>
              <a:off x="3029040" y="3582194"/>
              <a:ext cx="505147" cy="66390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08766" tIns="54383" rIns="108766" bIns="54383" rtlCol="0">
              <a:spAutoFit/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80"/>
              <a:r>
                <a:rPr lang="en-US" altLang="zh-CN" sz="3599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5</a:t>
              </a:r>
              <a:endParaRPr lang="zh-CN" altLang="en-US" sz="3599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79912" y="617701"/>
            <a:ext cx="4296257" cy="527386"/>
            <a:chOff x="3475611" y="360318"/>
            <a:chExt cx="4297583" cy="527549"/>
          </a:xfrm>
        </p:grpSpPr>
        <p:sp>
          <p:nvSpPr>
            <p:cNvPr id="60" name="圆角矩形 59"/>
            <p:cNvSpPr/>
            <p:nvPr/>
          </p:nvSpPr>
          <p:spPr bwMode="auto">
            <a:xfrm>
              <a:off x="3475611" y="360318"/>
              <a:ext cx="4297583" cy="527549"/>
            </a:xfrm>
            <a:prstGeom prst="roundRect">
              <a:avLst>
                <a:gd name="adj" fmla="val 50000"/>
              </a:avLst>
            </a:prstGeom>
            <a:solidFill>
              <a:srgbClr val="0067B4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8766" tIns="54383" rIns="108766" bIns="54383" numCol="1" rtlCol="0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87781">
                <a:defRPr/>
              </a:pPr>
              <a:endParaRPr lang="zh-CN" altLang="en-US" sz="1900" b="1" dirty="0">
                <a:solidFill>
                  <a:prstClr val="white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6" name="TextBox 86"/>
            <p:cNvSpPr txBox="1"/>
            <p:nvPr/>
          </p:nvSpPr>
          <p:spPr>
            <a:xfrm>
              <a:off x="3903873" y="404829"/>
              <a:ext cx="2802677" cy="4177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08766" tIns="54383" rIns="108766" bIns="54383" rtlCol="0">
              <a:spAutoFit/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80"/>
              <a:r>
                <a:rPr lang="zh-CN" altLang="en-US" sz="2000" b="1" spc="3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课题任务书展示</a:t>
              </a: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4211960" y="1475411"/>
            <a:ext cx="3897372" cy="527387"/>
            <a:chOff x="4051599" y="1152946"/>
            <a:chExt cx="3898575" cy="527549"/>
          </a:xfrm>
        </p:grpSpPr>
        <p:sp>
          <p:nvSpPr>
            <p:cNvPr id="61" name="圆角矩形 60"/>
            <p:cNvSpPr/>
            <p:nvPr/>
          </p:nvSpPr>
          <p:spPr bwMode="auto">
            <a:xfrm>
              <a:off x="4051599" y="1152946"/>
              <a:ext cx="3898575" cy="527549"/>
            </a:xfrm>
            <a:prstGeom prst="roundRect">
              <a:avLst>
                <a:gd name="adj" fmla="val 50000"/>
              </a:avLst>
            </a:prstGeom>
            <a:solidFill>
              <a:srgbClr val="0067B4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8766" tIns="54383" rIns="108766" bIns="54383" numCol="1" rtlCol="0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87781">
                <a:defRPr/>
              </a:pPr>
              <a:endParaRPr lang="zh-CN" altLang="en-US" sz="1900" b="1" dirty="0">
                <a:solidFill>
                  <a:prstClr val="white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7" name="TextBox 87"/>
            <p:cNvSpPr txBox="1"/>
            <p:nvPr/>
          </p:nvSpPr>
          <p:spPr>
            <a:xfrm>
              <a:off x="4466662" y="1201843"/>
              <a:ext cx="2802677" cy="41773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08766" tIns="54383" rIns="108766" bIns="54383" rtlCol="0">
              <a:spAutoFit/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80"/>
              <a:r>
                <a:rPr lang="zh-CN" altLang="en-US" sz="2000" b="1" spc="3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课题成果展示</a:t>
              </a: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4191155" y="2393906"/>
            <a:ext cx="3837229" cy="527386"/>
            <a:chOff x="4315780" y="1945574"/>
            <a:chExt cx="3838413" cy="527549"/>
          </a:xfrm>
        </p:grpSpPr>
        <p:sp>
          <p:nvSpPr>
            <p:cNvPr id="62" name="圆角矩形 61"/>
            <p:cNvSpPr/>
            <p:nvPr/>
          </p:nvSpPr>
          <p:spPr bwMode="auto">
            <a:xfrm>
              <a:off x="4315780" y="1945574"/>
              <a:ext cx="3838413" cy="527549"/>
            </a:xfrm>
            <a:prstGeom prst="roundRect">
              <a:avLst>
                <a:gd name="adj" fmla="val 50000"/>
              </a:avLst>
            </a:prstGeom>
            <a:solidFill>
              <a:srgbClr val="0067B4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8766" tIns="54383" rIns="108766" bIns="54383" numCol="1" rtlCol="0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87781">
                <a:defRPr/>
              </a:pPr>
              <a:endParaRPr lang="zh-CN" altLang="en-US" sz="1900" b="1" dirty="0">
                <a:solidFill>
                  <a:prstClr val="white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8" name="TextBox 88"/>
            <p:cNvSpPr txBox="1"/>
            <p:nvPr/>
          </p:nvSpPr>
          <p:spPr>
            <a:xfrm>
              <a:off x="4698443" y="2002505"/>
              <a:ext cx="2802677" cy="4177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08766" tIns="54383" rIns="108766" bIns="54383" rtlCol="0">
              <a:spAutoFit/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80"/>
              <a:r>
                <a:rPr lang="zh-CN" altLang="en-US" sz="2000" b="1" spc="3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主要功能点介绍</a:t>
              </a: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4190113" y="3280952"/>
            <a:ext cx="3886056" cy="527387"/>
            <a:chOff x="4394808" y="2738202"/>
            <a:chExt cx="3759385" cy="527549"/>
          </a:xfrm>
        </p:grpSpPr>
        <p:sp>
          <p:nvSpPr>
            <p:cNvPr id="63" name="圆角矩形 62"/>
            <p:cNvSpPr/>
            <p:nvPr/>
          </p:nvSpPr>
          <p:spPr bwMode="auto">
            <a:xfrm>
              <a:off x="4394808" y="2738202"/>
              <a:ext cx="3759385" cy="527549"/>
            </a:xfrm>
            <a:prstGeom prst="roundRect">
              <a:avLst>
                <a:gd name="adj" fmla="val 50000"/>
              </a:avLst>
            </a:prstGeom>
            <a:solidFill>
              <a:srgbClr val="0067B4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8766" tIns="54383" rIns="108766" bIns="54383" numCol="1" rtlCol="0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87781">
                <a:defRPr/>
              </a:pPr>
              <a:endParaRPr lang="zh-CN" altLang="en-US" sz="1900" b="1" dirty="0">
                <a:solidFill>
                  <a:prstClr val="white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9" name="TextBox 89"/>
            <p:cNvSpPr txBox="1"/>
            <p:nvPr/>
          </p:nvSpPr>
          <p:spPr>
            <a:xfrm>
              <a:off x="4719793" y="2795380"/>
              <a:ext cx="3230381" cy="41773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08766" tIns="54383" rIns="108766" bIns="54383" rtlCol="0">
              <a:spAutoFit/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80"/>
              <a:r>
                <a:rPr lang="zh-CN" altLang="en-US" sz="2000" b="1" spc="3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其他功能介绍</a:t>
              </a: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3886401" y="4132971"/>
            <a:ext cx="4083278" cy="527386"/>
            <a:chOff x="4154941" y="3530830"/>
            <a:chExt cx="3795233" cy="527549"/>
          </a:xfrm>
        </p:grpSpPr>
        <p:sp>
          <p:nvSpPr>
            <p:cNvPr id="64" name="圆角矩形 63"/>
            <p:cNvSpPr/>
            <p:nvPr/>
          </p:nvSpPr>
          <p:spPr bwMode="auto">
            <a:xfrm>
              <a:off x="4154941" y="3530830"/>
              <a:ext cx="3795233" cy="527549"/>
            </a:xfrm>
            <a:prstGeom prst="roundRect">
              <a:avLst>
                <a:gd name="adj" fmla="val 50000"/>
              </a:avLst>
            </a:prstGeom>
            <a:solidFill>
              <a:srgbClr val="0067B4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8766" tIns="54383" rIns="108766" bIns="54383" numCol="1" rtlCol="0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87781">
                <a:defRPr/>
              </a:pPr>
              <a:endParaRPr lang="zh-CN" altLang="en-US" sz="1900" b="1" dirty="0">
                <a:solidFill>
                  <a:prstClr val="white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70" name="TextBox 90"/>
            <p:cNvSpPr txBox="1"/>
            <p:nvPr/>
          </p:nvSpPr>
          <p:spPr>
            <a:xfrm>
              <a:off x="4347842" y="3607598"/>
              <a:ext cx="3505292" cy="4177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08766" tIns="54383" rIns="108766" bIns="54383" rtlCol="0">
              <a:spAutoFit/>
            </a:bodyPr>
            <a:lstStyle>
              <a:defPPr>
                <a:defRPr lang="zh-CN"/>
              </a:defPPr>
              <a:lvl1pPr marL="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093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8187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2281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37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0468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4560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08655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2749" algn="l" defTabSz="1088187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080"/>
              <a:r>
                <a:rPr lang="zh-CN" altLang="en-US" sz="2000" b="1" spc="3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课题完成情况</a:t>
              </a:r>
              <a:r>
                <a:rPr lang="en-US" altLang="zh-CN" sz="2000" b="1" spc="3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&amp;</a:t>
              </a:r>
              <a:r>
                <a:rPr lang="zh-CN" altLang="en-US" sz="2000" b="1" spc="3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阶段小结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9313160"/>
      </p:ext>
    </p:extLst>
  </p:cSld>
  <p:clrMapOvr>
    <a:masterClrMapping/>
  </p:clrMapOvr>
  <p:transition spd="med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Users\Administrator\Desktop\图片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9" y="-3968"/>
            <a:ext cx="9133245" cy="514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组合 11"/>
          <p:cNvGrpSpPr/>
          <p:nvPr/>
        </p:nvGrpSpPr>
        <p:grpSpPr>
          <a:xfrm>
            <a:off x="618" y="1"/>
            <a:ext cx="4876393" cy="5163338"/>
            <a:chOff x="0" y="0"/>
            <a:chExt cx="4877898" cy="5164932"/>
          </a:xfrm>
          <a:solidFill>
            <a:schemeClr val="accent1"/>
          </a:solidFill>
        </p:grpSpPr>
        <p:sp>
          <p:nvSpPr>
            <p:cNvPr id="13" name="矩形 12"/>
            <p:cNvSpPr/>
            <p:nvPr/>
          </p:nvSpPr>
          <p:spPr>
            <a:xfrm>
              <a:off x="0" y="0"/>
              <a:ext cx="4572794" cy="5164932"/>
            </a:xfrm>
            <a:prstGeom prst="rect">
              <a:avLst/>
            </a:prstGeom>
            <a:grpFill/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914103">
                <a:defRPr/>
              </a:pPr>
              <a:endParaRPr lang="zh-CN" altLang="en-US" sz="1799" b="1" kern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14" name="等腰三角形 13"/>
            <p:cNvSpPr/>
            <p:nvPr/>
          </p:nvSpPr>
          <p:spPr>
            <a:xfrm rot="5400000">
              <a:off x="4541013" y="2426502"/>
              <a:ext cx="361839" cy="311930"/>
            </a:xfrm>
            <a:prstGeom prst="triangle">
              <a:avLst/>
            </a:prstGeom>
            <a:grpFill/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914103">
                <a:defRPr/>
              </a:pPr>
              <a:endParaRPr lang="zh-CN" altLang="en-US" sz="1799" b="1" kern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5" name="椭圆 14"/>
          <p:cNvSpPr/>
          <p:nvPr/>
        </p:nvSpPr>
        <p:spPr>
          <a:xfrm>
            <a:off x="1463559" y="1235207"/>
            <a:ext cx="1641250" cy="1641250"/>
          </a:xfrm>
          <a:prstGeom prst="ellipse">
            <a:avLst/>
          </a:prstGeom>
          <a:solidFill>
            <a:srgbClr val="0067B4"/>
          </a:solidFill>
          <a:ln w="12700" cap="flat" cmpd="sng" algn="ctr">
            <a:solidFill>
              <a:sysClr val="window" lastClr="FFFFFF"/>
            </a:solidFill>
            <a:prstDash val="sysDot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b="1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549754" y="1321401"/>
            <a:ext cx="1468861" cy="1468861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ysDot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b="1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677295" y="1405610"/>
            <a:ext cx="1539362" cy="1328345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en-US" altLang="zh-CN" sz="7997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01</a:t>
            </a:r>
            <a:endParaRPr lang="zh-CN" altLang="en-US" sz="7997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567693" y="3046860"/>
            <a:ext cx="2361471" cy="482279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en-US" altLang="zh-CN" sz="2499" b="1" kern="0" dirty="0">
                <a:solidFill>
                  <a:prstClr val="white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Part One</a:t>
            </a:r>
            <a:r>
              <a:rPr lang="zh-CN" altLang="en-US" sz="2499" b="1" kern="0" dirty="0">
                <a:solidFill>
                  <a:prstClr val="white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 </a:t>
            </a:r>
            <a:endParaRPr lang="en-US" altLang="zh-CN" sz="2499" b="1" kern="0" dirty="0">
              <a:solidFill>
                <a:prstClr val="white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913061" y="2283718"/>
            <a:ext cx="4112177" cy="1867274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zh-CN" altLang="en-US" sz="4000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课题任务书展示</a:t>
            </a:r>
          </a:p>
          <a:p>
            <a:pPr defTabSz="914103">
              <a:defRPr/>
            </a:pPr>
            <a:endParaRPr lang="zh-CN" altLang="en-US" sz="4000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  <a:p>
            <a:pPr defTabSz="914103">
              <a:defRPr/>
            </a:pPr>
            <a:endParaRPr lang="zh-CN" altLang="en-US" sz="3499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0410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8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Users\Administrator\Desktop\图片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4" y="-3968"/>
            <a:ext cx="9133245" cy="514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2B225EE-7497-4796-9FD6-014AACCD96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26" y="876428"/>
            <a:ext cx="4041718" cy="1319997"/>
          </a:xfrm>
          <a:prstGeom prst="rect">
            <a:avLst/>
          </a:prstGeom>
        </p:spPr>
      </p:pic>
      <p:sp>
        <p:nvSpPr>
          <p:cNvPr id="17" name="TextBox 635">
            <a:extLst>
              <a:ext uri="{FF2B5EF4-FFF2-40B4-BE49-F238E27FC236}">
                <a16:creationId xmlns:a16="http://schemas.microsoft.com/office/drawing/2014/main" id="{83A82919-CEF0-4947-AAE3-6CFA6EE85923}"/>
              </a:ext>
            </a:extLst>
          </p:cNvPr>
          <p:cNvSpPr txBox="1"/>
          <p:nvPr/>
        </p:nvSpPr>
        <p:spPr>
          <a:xfrm>
            <a:off x="323528" y="176640"/>
            <a:ext cx="3888432" cy="68480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CN" altLang="en-US" sz="4000" b="1" dirty="0">
                <a:solidFill>
                  <a:srgbClr val="255796"/>
                </a:solidFill>
                <a:latin typeface="微软雅黑"/>
                <a:ea typeface="微软雅黑"/>
              </a:rPr>
              <a:t>课题任务书展示</a:t>
            </a:r>
          </a:p>
        </p:txBody>
      </p:sp>
      <p:sp>
        <p:nvSpPr>
          <p:cNvPr id="18" name="等腰三角形 2">
            <a:extLst>
              <a:ext uri="{FF2B5EF4-FFF2-40B4-BE49-F238E27FC236}">
                <a16:creationId xmlns:a16="http://schemas.microsoft.com/office/drawing/2014/main" id="{0B6C6BDE-66A7-491B-8F58-8875C0AB261B}"/>
              </a:ext>
            </a:extLst>
          </p:cNvPr>
          <p:cNvSpPr/>
          <p:nvPr/>
        </p:nvSpPr>
        <p:spPr bwMode="auto">
          <a:xfrm rot="5400000">
            <a:off x="1777656" y="2501923"/>
            <a:ext cx="1801413" cy="2085083"/>
          </a:xfrm>
          <a:custGeom>
            <a:avLst/>
            <a:gdLst/>
            <a:ahLst/>
            <a:cxnLst/>
            <a:rect l="l" t="t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8575">
            <a:solidFill>
              <a:srgbClr val="F8F8F8"/>
            </a:solidFill>
          </a:ln>
        </p:spPr>
        <p:txBody>
          <a:bodyPr wrap="none" lIns="68571" tIns="34285" rIns="68571" bIns="34285" anchor="ctr"/>
          <a:lstStyle/>
          <a:p>
            <a:pPr algn="ctr"/>
            <a:endParaRPr lang="zh-CN" altLang="en-US" sz="1500" b="1" kern="0">
              <a:solidFill>
                <a:schemeClr val="tx2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TextBox 39">
            <a:extLst>
              <a:ext uri="{FF2B5EF4-FFF2-40B4-BE49-F238E27FC236}">
                <a16:creationId xmlns:a16="http://schemas.microsoft.com/office/drawing/2014/main" id="{519F6F4A-E368-4611-B24C-496682DE73A9}"/>
              </a:ext>
            </a:extLst>
          </p:cNvPr>
          <p:cNvSpPr txBox="1"/>
          <p:nvPr/>
        </p:nvSpPr>
        <p:spPr>
          <a:xfrm>
            <a:off x="1763688" y="3111424"/>
            <a:ext cx="1566019" cy="866080"/>
          </a:xfrm>
          <a:prstGeom prst="rect">
            <a:avLst/>
          </a:prstGeom>
          <a:noFill/>
          <a:ln>
            <a:noFill/>
          </a:ln>
        </p:spPr>
        <p:txBody>
          <a:bodyPr wrap="none" lIns="68571" tIns="34285" rIns="68571" bIns="34285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b="1" dirty="0"/>
              <a:t>对应开题报告</a:t>
            </a:r>
            <a:endParaRPr lang="en-US" altLang="zh-CN" b="1" dirty="0"/>
          </a:p>
          <a:p>
            <a:r>
              <a:rPr lang="zh-CN" altLang="en-US" b="1" dirty="0"/>
              <a:t>的主要内容</a:t>
            </a:r>
            <a:endParaRPr lang="en-US" altLang="zh-CN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A1F18F1-CAB9-42E5-ACF4-D47A9EB7D7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7944" y="1464124"/>
            <a:ext cx="5076056" cy="367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259364"/>
      </p:ext>
    </p:extLst>
  </p:cSld>
  <p:clrMapOvr>
    <a:masterClrMapping/>
  </p:clrMapOvr>
  <p:transition spd="slow">
    <p:push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6" presetID="2" presetClass="entr" presetSubtype="2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1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19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2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22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Users\Administrator\Desktop\图片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9" y="-3968"/>
            <a:ext cx="9133245" cy="514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组合 11"/>
          <p:cNvGrpSpPr/>
          <p:nvPr/>
        </p:nvGrpSpPr>
        <p:grpSpPr>
          <a:xfrm>
            <a:off x="618" y="1"/>
            <a:ext cx="4876393" cy="5163338"/>
            <a:chOff x="0" y="0"/>
            <a:chExt cx="4877898" cy="5164932"/>
          </a:xfrm>
          <a:solidFill>
            <a:schemeClr val="accent1"/>
          </a:solidFill>
        </p:grpSpPr>
        <p:sp>
          <p:nvSpPr>
            <p:cNvPr id="13" name="矩形 12"/>
            <p:cNvSpPr/>
            <p:nvPr/>
          </p:nvSpPr>
          <p:spPr>
            <a:xfrm>
              <a:off x="0" y="0"/>
              <a:ext cx="4572794" cy="5164932"/>
            </a:xfrm>
            <a:prstGeom prst="rect">
              <a:avLst/>
            </a:prstGeom>
            <a:grpFill/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914103">
                <a:defRPr/>
              </a:pPr>
              <a:endParaRPr lang="zh-CN" altLang="en-US" sz="1799" b="1" kern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14" name="等腰三角形 13"/>
            <p:cNvSpPr/>
            <p:nvPr/>
          </p:nvSpPr>
          <p:spPr>
            <a:xfrm rot="5400000">
              <a:off x="4541013" y="2426502"/>
              <a:ext cx="361839" cy="311930"/>
            </a:xfrm>
            <a:prstGeom prst="triangle">
              <a:avLst/>
            </a:prstGeom>
            <a:grpFill/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914103">
                <a:defRPr/>
              </a:pPr>
              <a:endParaRPr lang="zh-CN" altLang="en-US" sz="1799" b="1" kern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5" name="椭圆 14"/>
          <p:cNvSpPr/>
          <p:nvPr/>
        </p:nvSpPr>
        <p:spPr>
          <a:xfrm>
            <a:off x="1463559" y="1235207"/>
            <a:ext cx="1641250" cy="1641250"/>
          </a:xfrm>
          <a:prstGeom prst="ellipse">
            <a:avLst/>
          </a:prstGeom>
          <a:solidFill>
            <a:srgbClr val="0067B4"/>
          </a:solidFill>
          <a:ln w="12700" cap="flat" cmpd="sng" algn="ctr">
            <a:solidFill>
              <a:sysClr val="window" lastClr="FFFFFF"/>
            </a:solidFill>
            <a:prstDash val="sysDot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b="1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549754" y="1321401"/>
            <a:ext cx="1468861" cy="1468861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ysDot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b="1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677295" y="1405610"/>
            <a:ext cx="1539362" cy="1328345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en-US" altLang="zh-CN" sz="7997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02</a:t>
            </a:r>
            <a:endParaRPr lang="zh-CN" altLang="en-US" sz="7997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677295" y="2960665"/>
            <a:ext cx="2361471" cy="482279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en-US" altLang="zh-CN" sz="2499" b="1" kern="0" dirty="0">
                <a:solidFill>
                  <a:prstClr val="white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Part Two</a:t>
            </a:r>
            <a:endParaRPr lang="zh-CN" altLang="en-US" sz="2499" b="1" kern="0" dirty="0">
              <a:solidFill>
                <a:prstClr val="white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979580" y="2268296"/>
            <a:ext cx="3756225" cy="1174648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zh-CN" altLang="en-US" sz="3499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课题成果展示</a:t>
            </a:r>
          </a:p>
          <a:p>
            <a:pPr defTabSz="914103">
              <a:defRPr/>
            </a:pPr>
            <a:endParaRPr lang="zh-CN" altLang="en-US" sz="3499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3624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8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C5FFCE4-7993-427D-A546-593487767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85" y="0"/>
            <a:ext cx="6516216" cy="352310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FA5CC0E-DF9B-4227-A4CD-01F4E7C69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872" y="339502"/>
            <a:ext cx="5724128" cy="290131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667C10F-B7A3-441B-8026-7AF8C7B67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84" y="1697865"/>
            <a:ext cx="6266607" cy="339318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982B137-B742-4936-A73E-294F2C172A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2261" y="1414879"/>
            <a:ext cx="6182327" cy="365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5235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Users\Administrator\Desktop\图片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9" y="-3968"/>
            <a:ext cx="9133245" cy="514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组合 11"/>
          <p:cNvGrpSpPr/>
          <p:nvPr/>
        </p:nvGrpSpPr>
        <p:grpSpPr>
          <a:xfrm>
            <a:off x="618" y="1"/>
            <a:ext cx="4876393" cy="5163338"/>
            <a:chOff x="0" y="0"/>
            <a:chExt cx="4877898" cy="5164932"/>
          </a:xfrm>
          <a:solidFill>
            <a:schemeClr val="accent1"/>
          </a:solidFill>
        </p:grpSpPr>
        <p:sp>
          <p:nvSpPr>
            <p:cNvPr id="13" name="矩形 12"/>
            <p:cNvSpPr/>
            <p:nvPr/>
          </p:nvSpPr>
          <p:spPr>
            <a:xfrm>
              <a:off x="0" y="0"/>
              <a:ext cx="4572794" cy="5164932"/>
            </a:xfrm>
            <a:prstGeom prst="rect">
              <a:avLst/>
            </a:prstGeom>
            <a:grpFill/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914103">
                <a:defRPr/>
              </a:pPr>
              <a:endParaRPr lang="zh-CN" altLang="en-US" sz="1799" b="1" kern="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14" name="等腰三角形 13"/>
            <p:cNvSpPr/>
            <p:nvPr/>
          </p:nvSpPr>
          <p:spPr>
            <a:xfrm rot="5400000">
              <a:off x="4541013" y="2426502"/>
              <a:ext cx="361839" cy="311930"/>
            </a:xfrm>
            <a:prstGeom prst="triangle">
              <a:avLst/>
            </a:prstGeom>
            <a:grpFill/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914103">
                <a:defRPr/>
              </a:pPr>
              <a:endParaRPr lang="zh-CN" altLang="en-US" sz="1799" b="1" kern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5" name="椭圆 14"/>
          <p:cNvSpPr/>
          <p:nvPr/>
        </p:nvSpPr>
        <p:spPr>
          <a:xfrm>
            <a:off x="1463559" y="1235207"/>
            <a:ext cx="1641250" cy="1641250"/>
          </a:xfrm>
          <a:prstGeom prst="ellipse">
            <a:avLst/>
          </a:prstGeom>
          <a:solidFill>
            <a:srgbClr val="0067B4"/>
          </a:solidFill>
          <a:ln w="12700" cap="flat" cmpd="sng" algn="ctr">
            <a:solidFill>
              <a:sysClr val="window" lastClr="FFFFFF"/>
            </a:solidFill>
            <a:prstDash val="sysDot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b="1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549754" y="1321401"/>
            <a:ext cx="1468861" cy="1468861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ysDot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b="1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677295" y="1405610"/>
            <a:ext cx="1539362" cy="1328345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en-US" altLang="zh-CN" sz="7997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03</a:t>
            </a:r>
            <a:endParaRPr lang="zh-CN" altLang="en-US" sz="7997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601748" y="3045979"/>
            <a:ext cx="2361471" cy="482279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en-US" altLang="zh-CN" sz="2499" b="1" kern="0" dirty="0">
                <a:solidFill>
                  <a:prstClr val="white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Part Three</a:t>
            </a:r>
            <a:endParaRPr lang="zh-CN" altLang="en-US" sz="2499" b="1" kern="0" dirty="0">
              <a:solidFill>
                <a:prstClr val="white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087118" y="1982442"/>
            <a:ext cx="3756225" cy="2251610"/>
          </a:xfrm>
          <a:prstGeom prst="rect">
            <a:avLst/>
          </a:prstGeom>
        </p:spPr>
        <p:txBody>
          <a:bodyPr wrap="square" lIns="96740" tIns="48371" rIns="96740" bIns="48371">
            <a:spAutoFit/>
          </a:bodyPr>
          <a:lstStyle/>
          <a:p>
            <a:pPr defTabSz="914103">
              <a:defRPr/>
            </a:pPr>
            <a:r>
              <a:rPr lang="zh-CN" altLang="en-US" sz="3499" b="1" kern="0" dirty="0">
                <a:solidFill>
                  <a:srgbClr val="0067B4"/>
                </a:solidFill>
                <a:effectLst>
                  <a:glow rad="63500">
                    <a:prstClr val="white">
                      <a:lumMod val="65000"/>
                      <a:alpha val="40000"/>
                    </a:prstClr>
                  </a:glow>
                </a:effectLst>
                <a:cs typeface="+mn-ea"/>
                <a:sym typeface="+mn-lt"/>
              </a:rPr>
              <a:t>主要功能点介绍</a:t>
            </a:r>
          </a:p>
          <a:p>
            <a:pPr defTabSz="914103">
              <a:defRPr/>
            </a:pPr>
            <a:endParaRPr lang="zh-CN" altLang="en-US" sz="3499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  <a:p>
            <a:pPr defTabSz="914103">
              <a:defRPr/>
            </a:pPr>
            <a:endParaRPr lang="zh-CN" altLang="en-US" sz="3499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  <a:p>
            <a:pPr defTabSz="914103">
              <a:defRPr/>
            </a:pPr>
            <a:endParaRPr lang="zh-CN" altLang="en-US" sz="3499" b="1" kern="0" dirty="0">
              <a:solidFill>
                <a:srgbClr val="0067B4"/>
              </a:solidFill>
              <a:effectLst>
                <a:glow rad="63500">
                  <a:prstClr val="white">
                    <a:lumMod val="65000"/>
                    <a:alpha val="40000"/>
                  </a:prstClr>
                </a:glo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124759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8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3155944" y="571808"/>
            <a:ext cx="4771456" cy="1081843"/>
          </a:xfrm>
          <a:prstGeom prst="rect">
            <a:avLst/>
          </a:prstGeom>
          <a:solidFill>
            <a:srgbClr val="E8E8E6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endParaRPr lang="zh-CN" altLang="en-US" b="1"/>
          </a:p>
        </p:txBody>
      </p:sp>
      <p:sp>
        <p:nvSpPr>
          <p:cNvPr id="26" name="矩形 25"/>
          <p:cNvSpPr/>
          <p:nvPr/>
        </p:nvSpPr>
        <p:spPr>
          <a:xfrm>
            <a:off x="3779912" y="411510"/>
            <a:ext cx="3515183" cy="3476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商品发布上传图像识别</a:t>
            </a:r>
          </a:p>
        </p:txBody>
      </p:sp>
      <p:sp>
        <p:nvSpPr>
          <p:cNvPr id="27" name="六边形 26"/>
          <p:cNvSpPr/>
          <p:nvPr/>
        </p:nvSpPr>
        <p:spPr>
          <a:xfrm>
            <a:off x="495017" y="1707856"/>
            <a:ext cx="1683675" cy="1368152"/>
          </a:xfrm>
          <a:prstGeom prst="hexagon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主要</a:t>
            </a:r>
            <a:endParaRPr lang="en-US" altLang="zh-CN" sz="2400" b="1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功能</a:t>
            </a:r>
            <a:endParaRPr lang="en-US" altLang="zh-CN" sz="2400" b="1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8" name="直接箭头连接符 27"/>
          <p:cNvCxnSpPr>
            <a:cxnSpLocks/>
            <a:stCxn id="27" idx="5"/>
          </p:cNvCxnSpPr>
          <p:nvPr/>
        </p:nvCxnSpPr>
        <p:spPr>
          <a:xfrm flipV="1">
            <a:off x="1836654" y="1185599"/>
            <a:ext cx="1246968" cy="522257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cxnSpLocks/>
            <a:stCxn id="27" idx="0"/>
          </p:cNvCxnSpPr>
          <p:nvPr/>
        </p:nvCxnSpPr>
        <p:spPr>
          <a:xfrm>
            <a:off x="2178692" y="2391932"/>
            <a:ext cx="90493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cxnSpLocks/>
            <a:stCxn id="27" idx="1"/>
          </p:cNvCxnSpPr>
          <p:nvPr/>
        </p:nvCxnSpPr>
        <p:spPr>
          <a:xfrm>
            <a:off x="1836654" y="3076008"/>
            <a:ext cx="1246968" cy="68407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45661" y="766483"/>
            <a:ext cx="4537095" cy="879858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b="1" dirty="0">
                <a:latin typeface="微软雅黑" pitchFamily="34" charset="-122"/>
              </a:rPr>
              <a:t>卖家发布商品时，可以先上传一张商品图片，后台会接受并通过内容审核和图像识别来返回商品的名称和分类，并自动填写入对应的位置。</a:t>
            </a:r>
            <a:endParaRPr lang="en-US" altLang="zh-CN" sz="1400" b="1" dirty="0">
              <a:latin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155944" y="1921959"/>
            <a:ext cx="4771456" cy="1081843"/>
          </a:xfrm>
          <a:prstGeom prst="rect">
            <a:avLst/>
          </a:prstGeom>
          <a:solidFill>
            <a:srgbClr val="E8E8E6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endParaRPr lang="zh-CN" altLang="en-US" b="1"/>
          </a:p>
        </p:txBody>
      </p:sp>
      <p:sp>
        <p:nvSpPr>
          <p:cNvPr id="33" name="矩形 32"/>
          <p:cNvSpPr/>
          <p:nvPr/>
        </p:nvSpPr>
        <p:spPr>
          <a:xfrm>
            <a:off x="3779912" y="1761660"/>
            <a:ext cx="3515183" cy="34766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图像搜索功能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245661" y="2131821"/>
            <a:ext cx="4681739" cy="879858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b="1" dirty="0">
                <a:latin typeface="微软雅黑" pitchFamily="34" charset="-122"/>
              </a:rPr>
              <a:t>买方在搜索想要的商品时可以通过上传一张商品图片来进行搜索，后台会进行图像识别和数据库商品检索，返回上架的商品信息。</a:t>
            </a:r>
            <a:endParaRPr lang="en-US" altLang="zh-CN" sz="1400" b="1" dirty="0">
              <a:latin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155944" y="3272109"/>
            <a:ext cx="4771456" cy="1153850"/>
          </a:xfrm>
          <a:prstGeom prst="rect">
            <a:avLst/>
          </a:prstGeom>
          <a:solidFill>
            <a:srgbClr val="E8E8E6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endParaRPr lang="zh-CN" altLang="en-US" b="1"/>
          </a:p>
        </p:txBody>
      </p:sp>
      <p:sp>
        <p:nvSpPr>
          <p:cNvPr id="36" name="矩形 35"/>
          <p:cNvSpPr/>
          <p:nvPr/>
        </p:nvSpPr>
        <p:spPr>
          <a:xfrm>
            <a:off x="3779912" y="3111810"/>
            <a:ext cx="3515183" cy="3476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商品发布提交图像内容审核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268955" y="3497159"/>
            <a:ext cx="4537095" cy="879858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b="1" dirty="0">
                <a:latin typeface="微软雅黑" pitchFamily="34" charset="-122"/>
              </a:rPr>
              <a:t>对卖方提交发布请求的</a:t>
            </a:r>
            <a:r>
              <a:rPr lang="en-US" altLang="zh-CN" sz="1400" b="1" dirty="0">
                <a:latin typeface="微软雅黑" pitchFamily="34" charset="-122"/>
              </a:rPr>
              <a:t>4</a:t>
            </a:r>
            <a:r>
              <a:rPr lang="zh-CN" altLang="en-US" sz="1400" b="1" dirty="0">
                <a:latin typeface="微软雅黑" pitchFamily="34" charset="-122"/>
              </a:rPr>
              <a:t>张图片进行图像内容审核，若商品图片信息为不良图片，则不予提交该商品发布请求，反之将商品发布请求提交给网站管理员。</a:t>
            </a:r>
            <a:endParaRPr lang="en-US" altLang="zh-CN" sz="1200" b="1" dirty="0">
              <a:latin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258288"/>
      </p:ext>
    </p:extLst>
  </p:cSld>
  <p:clrMapOvr>
    <a:masterClrMapping/>
  </p:clrMapOvr>
  <p:transition spd="slow" advTm="0">
    <p:push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1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1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3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3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3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3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4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1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4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4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4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4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9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1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1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5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1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 animBg="1"/>
          <p:bldP spid="27" grpId="0" animBg="1"/>
          <p:bldP spid="31" grpId="0"/>
          <p:bldP spid="31" grpId="1"/>
          <p:bldP spid="32" grpId="0" animBg="1"/>
          <p:bldP spid="33" grpId="0" animBg="1"/>
          <p:bldP spid="34" grpId="0"/>
          <p:bldP spid="34" grpId="1"/>
          <p:bldP spid="35" grpId="0" animBg="1"/>
          <p:bldP spid="36" grpId="0" animBg="1"/>
          <p:bldP spid="37" grpId="0"/>
          <p:bldP spid="37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1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1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3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3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3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3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4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1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4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4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4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4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9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1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1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 animBg="1"/>
          <p:bldP spid="27" grpId="0" animBg="1"/>
          <p:bldP spid="31" grpId="0"/>
          <p:bldP spid="31" grpId="1"/>
          <p:bldP spid="32" grpId="0" animBg="1"/>
          <p:bldP spid="33" grpId="0" animBg="1"/>
          <p:bldP spid="34" grpId="0"/>
          <p:bldP spid="34" grpId="1"/>
          <p:bldP spid="35" grpId="0" animBg="1"/>
          <p:bldP spid="36" grpId="0" animBg="1"/>
          <p:bldP spid="37" grpId="0"/>
          <p:bldP spid="37" grpId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259" name="Group 3"/>
          <p:cNvGrpSpPr>
            <a:grpSpLocks/>
          </p:cNvGrpSpPr>
          <p:nvPr/>
        </p:nvGrpSpPr>
        <p:grpSpPr bwMode="auto">
          <a:xfrm>
            <a:off x="180762" y="173887"/>
            <a:ext cx="8960602" cy="515359"/>
            <a:chOff x="142" y="138"/>
            <a:chExt cx="7115" cy="409"/>
          </a:xfrm>
        </p:grpSpPr>
        <p:sp>
          <p:nvSpPr>
            <p:cNvPr id="4" name="矩形 4"/>
            <p:cNvSpPr>
              <a:spLocks noChangeArrowheads="1"/>
            </p:cNvSpPr>
            <p:nvPr/>
          </p:nvSpPr>
          <p:spPr bwMode="auto">
            <a:xfrm>
              <a:off x="142" y="138"/>
              <a:ext cx="1274" cy="4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83049" tIns="41525" rIns="83049" bIns="41525">
              <a:spAutoFit/>
            </a:bodyPr>
            <a:lstStyle/>
            <a:p>
              <a:pPr defTabSz="879066">
                <a:defRPr/>
              </a:pPr>
              <a:r>
                <a:rPr lang="zh-CN" altLang="en-US" sz="2800" b="1" kern="0" dirty="0">
                  <a:solidFill>
                    <a:srgbClr val="0070C0"/>
                  </a:solidFill>
                  <a:latin typeface="Arial"/>
                  <a:sym typeface="+mn-lt"/>
                </a:rPr>
                <a:t>实现过程</a:t>
              </a:r>
            </a:p>
          </p:txBody>
        </p:sp>
        <p:sp>
          <p:nvSpPr>
            <p:cNvPr id="2" name="矩形 1"/>
            <p:cNvSpPr>
              <a:spLocks noChangeArrowheads="1"/>
            </p:cNvSpPr>
            <p:nvPr/>
          </p:nvSpPr>
          <p:spPr bwMode="auto">
            <a:xfrm flipV="1">
              <a:off x="2019" y="272"/>
              <a:ext cx="4242" cy="33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10" name="矩形 9"/>
            <p:cNvSpPr>
              <a:spLocks noChangeArrowheads="1"/>
            </p:cNvSpPr>
            <p:nvPr/>
          </p:nvSpPr>
          <p:spPr bwMode="auto">
            <a:xfrm flipV="1">
              <a:off x="6271" y="272"/>
              <a:ext cx="986" cy="33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lIns="83049" tIns="41525" rIns="83049" bIns="41525" anchor="ctr"/>
            <a:lstStyle/>
            <a:p>
              <a:pPr defTabSz="879066">
                <a:defRPr/>
              </a:pPr>
              <a:endParaRPr lang="zh-CN" altLang="en-US" sz="1724" kern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817515" y="915566"/>
            <a:ext cx="6130729" cy="1179941"/>
          </a:xfrm>
          <a:custGeom>
            <a:avLst/>
            <a:gdLst/>
            <a:ahLst/>
            <a:cxnLst/>
            <a:rect l="l" t="t" r="r" b="b"/>
            <a:pathLst>
              <a:path w="7085181" h="1244248">
                <a:moveTo>
                  <a:pt x="333395" y="0"/>
                </a:moveTo>
                <a:lnTo>
                  <a:pt x="7085181" y="0"/>
                </a:lnTo>
                <a:lnTo>
                  <a:pt x="6751786" y="1244248"/>
                </a:lnTo>
                <a:lnTo>
                  <a:pt x="0" y="1244248"/>
                </a:lnTo>
                <a:close/>
              </a:path>
            </a:pathLst>
          </a:custGeom>
          <a:solidFill>
            <a:srgbClr val="B2B2B2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kern="0">
              <a:solidFill>
                <a:sysClr val="window" lastClr="FFFFFF"/>
              </a:solidFill>
              <a:latin typeface="Arial"/>
              <a:sym typeface="+mn-lt"/>
            </a:endParaRPr>
          </a:p>
        </p:txBody>
      </p:sp>
      <p:sp>
        <p:nvSpPr>
          <p:cNvPr id="23" name="椭圆 22"/>
          <p:cNvSpPr/>
          <p:nvPr/>
        </p:nvSpPr>
        <p:spPr bwMode="auto">
          <a:xfrm>
            <a:off x="171494" y="738149"/>
            <a:ext cx="1292042" cy="1292721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50" tIns="34274" rIns="68550" bIns="34274" numCol="1" rtlCol="0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C4261D"/>
              </a:solidFill>
              <a:latin typeface="Arial"/>
              <a:sym typeface="+mn-lt"/>
            </a:endParaRPr>
          </a:p>
        </p:txBody>
      </p:sp>
      <p:sp>
        <p:nvSpPr>
          <p:cNvPr id="24" name="TextBox 35"/>
          <p:cNvSpPr txBox="1"/>
          <p:nvPr/>
        </p:nvSpPr>
        <p:spPr>
          <a:xfrm>
            <a:off x="253341" y="1025393"/>
            <a:ext cx="1164361" cy="684771"/>
          </a:xfrm>
          <a:prstGeom prst="rect">
            <a:avLst/>
          </a:prstGeom>
          <a:noFill/>
        </p:spPr>
        <p:txBody>
          <a:bodyPr wrap="none" lIns="68550" tIns="34274" rIns="68550" bIns="34274" rtlCol="0">
            <a:spAutoFit/>
          </a:bodyPr>
          <a:lstStyle/>
          <a:p>
            <a:pPr defTabSz="914103"/>
            <a:r>
              <a:rPr lang="zh-CN" altLang="en-US" sz="2000" b="1" kern="0" dirty="0">
                <a:solidFill>
                  <a:srgbClr val="F8F8F8"/>
                </a:solidFill>
                <a:latin typeface="Arial"/>
                <a:sym typeface="+mn-lt"/>
              </a:rPr>
              <a:t>商品单张</a:t>
            </a:r>
            <a:endParaRPr lang="en-US" altLang="zh-CN" sz="2000" b="1" kern="0" dirty="0">
              <a:solidFill>
                <a:srgbClr val="F8F8F8"/>
              </a:solidFill>
              <a:latin typeface="Arial"/>
              <a:sym typeface="+mn-lt"/>
            </a:endParaRPr>
          </a:p>
          <a:p>
            <a:pPr defTabSz="914103"/>
            <a:r>
              <a:rPr lang="zh-CN" altLang="en-US" sz="2000" b="1" kern="0" dirty="0">
                <a:solidFill>
                  <a:srgbClr val="F8F8F8"/>
                </a:solidFill>
                <a:latin typeface="Arial"/>
                <a:sym typeface="+mn-lt"/>
              </a:rPr>
              <a:t>图片识别</a:t>
            </a:r>
            <a:endParaRPr lang="en-US" altLang="zh-CN" sz="2000" b="1" kern="0" dirty="0">
              <a:solidFill>
                <a:srgbClr val="F8F8F8"/>
              </a:solidFill>
              <a:latin typeface="Arial"/>
              <a:sym typeface="+mn-lt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47815" y="760115"/>
            <a:ext cx="387613" cy="387816"/>
            <a:chOff x="1807482" y="1521065"/>
            <a:chExt cx="517088" cy="517088"/>
          </a:xfrm>
        </p:grpSpPr>
        <p:sp>
          <p:nvSpPr>
            <p:cNvPr id="26" name="椭圆 25"/>
            <p:cNvSpPr/>
            <p:nvPr/>
          </p:nvSpPr>
          <p:spPr bwMode="auto">
            <a:xfrm>
              <a:off x="1807482" y="1521065"/>
              <a:ext cx="517088" cy="517088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12" tIns="45706" rIns="91412" bIns="45706" numCol="1" rtlCol="0" anchor="t" anchorCtr="0" compatLnSpc="1">
              <a:prstTxWarp prst="textNoShape">
                <a:avLst/>
              </a:prstTxWarp>
            </a:bodyPr>
            <a:lstStyle/>
            <a:p>
              <a:pPr defTabSz="914103">
                <a:defRPr/>
              </a:pP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27" name="TextBox 38"/>
            <p:cNvSpPr txBox="1"/>
            <p:nvPr/>
          </p:nvSpPr>
          <p:spPr>
            <a:xfrm>
              <a:off x="1854994" y="1533473"/>
              <a:ext cx="417426" cy="492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103">
                <a:defRPr/>
              </a:pPr>
              <a:r>
                <a:rPr lang="en-US" altLang="zh-CN" sz="1799" kern="0" dirty="0">
                  <a:solidFill>
                    <a:srgbClr val="FFFFFF"/>
                  </a:solidFill>
                  <a:latin typeface="Arial"/>
                  <a:sym typeface="+mn-lt"/>
                </a:rPr>
                <a:t>1</a:t>
              </a: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sp>
        <p:nvSpPr>
          <p:cNvPr id="28" name="TextBox 39"/>
          <p:cNvSpPr txBox="1"/>
          <p:nvPr/>
        </p:nvSpPr>
        <p:spPr>
          <a:xfrm>
            <a:off x="1619672" y="942624"/>
            <a:ext cx="4290017" cy="10640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03">
              <a:lnSpc>
                <a:spcPct val="150000"/>
              </a:lnSpc>
              <a:defRPr/>
            </a:pP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通过用户发布商品触发了图像上传后，将图片信息以二进制存放在变量中，调用百度</a:t>
            </a:r>
            <a:r>
              <a:rPr lang="en-US" altLang="zh-CN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API</a:t>
            </a: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的图片识别和内容审核接口</a:t>
            </a:r>
            <a:endParaRPr lang="en-US" altLang="zh-CN" sz="1600" b="1" kern="0" dirty="0">
              <a:solidFill>
                <a:srgbClr val="000000">
                  <a:lumMod val="65000"/>
                  <a:lumOff val="35000"/>
                </a:srgbClr>
              </a:solidFill>
              <a:latin typeface="Arial"/>
              <a:sym typeface="+mn-lt"/>
            </a:endParaRPr>
          </a:p>
        </p:txBody>
      </p:sp>
      <p:sp>
        <p:nvSpPr>
          <p:cNvPr id="41" name="矩形 21">
            <a:extLst>
              <a:ext uri="{FF2B5EF4-FFF2-40B4-BE49-F238E27FC236}">
                <a16:creationId xmlns:a16="http://schemas.microsoft.com/office/drawing/2014/main" id="{408E97F7-7B4C-4656-B421-97764F768540}"/>
              </a:ext>
            </a:extLst>
          </p:cNvPr>
          <p:cNvSpPr/>
          <p:nvPr/>
        </p:nvSpPr>
        <p:spPr>
          <a:xfrm>
            <a:off x="1984539" y="3876863"/>
            <a:ext cx="6328858" cy="937889"/>
          </a:xfrm>
          <a:custGeom>
            <a:avLst/>
            <a:gdLst/>
            <a:ahLst/>
            <a:cxnLst/>
            <a:rect l="l" t="t" r="r" b="b"/>
            <a:pathLst>
              <a:path w="7085181" h="1244248">
                <a:moveTo>
                  <a:pt x="333395" y="0"/>
                </a:moveTo>
                <a:lnTo>
                  <a:pt x="7085181" y="0"/>
                </a:lnTo>
                <a:lnTo>
                  <a:pt x="6751786" y="1244248"/>
                </a:lnTo>
                <a:lnTo>
                  <a:pt x="0" y="1244248"/>
                </a:lnTo>
                <a:close/>
              </a:path>
            </a:pathLst>
          </a:custGeom>
          <a:solidFill>
            <a:srgbClr val="B2B2B2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defTabSz="914103">
              <a:defRPr/>
            </a:pPr>
            <a:endParaRPr lang="zh-CN" altLang="en-US" sz="1799" kern="0">
              <a:solidFill>
                <a:sysClr val="window" lastClr="FFFFFF"/>
              </a:solidFill>
              <a:latin typeface="Arial"/>
              <a:sym typeface="+mn-lt"/>
            </a:endParaRPr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96F7BF41-8469-4603-840F-789C7656D62C}"/>
              </a:ext>
            </a:extLst>
          </p:cNvPr>
          <p:cNvSpPr/>
          <p:nvPr/>
        </p:nvSpPr>
        <p:spPr bwMode="auto">
          <a:xfrm>
            <a:off x="7630346" y="3600285"/>
            <a:ext cx="1292042" cy="1292721"/>
          </a:xfrm>
          <a:prstGeom prst="ellipse">
            <a:avLst/>
          </a:prstGeom>
          <a:solidFill>
            <a:srgbClr val="009BD2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50" tIns="34274" rIns="68550" bIns="34274" numCol="1" rtlCol="0" anchor="t" anchorCtr="0" compatLnSpc="1">
            <a:prstTxWarp prst="textNoShape">
              <a:avLst/>
            </a:prstTxWarp>
          </a:bodyPr>
          <a:lstStyle/>
          <a:p>
            <a:pPr defTabSz="914103">
              <a:defRPr/>
            </a:pPr>
            <a:endParaRPr lang="zh-CN" altLang="en-US" sz="1799" kern="0">
              <a:solidFill>
                <a:srgbClr val="C4261D"/>
              </a:solidFill>
              <a:latin typeface="Arial"/>
              <a:sym typeface="+mn-l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A61E93C-7BBF-4653-A33D-C4FB40E0F0DE}"/>
              </a:ext>
            </a:extLst>
          </p:cNvPr>
          <p:cNvSpPr txBox="1"/>
          <p:nvPr/>
        </p:nvSpPr>
        <p:spPr>
          <a:xfrm>
            <a:off x="2267744" y="4011910"/>
            <a:ext cx="5288722" cy="6947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03">
              <a:lnSpc>
                <a:spcPct val="150000"/>
              </a:lnSpc>
              <a:defRPr/>
            </a:pP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但由于校验结果并不精确，需要后续进行调整，自定义校验，后返回物品的分类和名称给到前端，填入</a:t>
            </a:r>
            <a:r>
              <a:rPr lang="en-US" altLang="zh-CN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input</a:t>
            </a:r>
            <a:r>
              <a:rPr lang="zh-CN" altLang="en-US" sz="1600" b="1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sym typeface="+mn-lt"/>
              </a:rPr>
              <a:t>中</a:t>
            </a:r>
            <a:endParaRPr lang="en-US" altLang="zh-CN" sz="1600" b="1" kern="0" dirty="0">
              <a:solidFill>
                <a:srgbClr val="000000">
                  <a:lumMod val="65000"/>
                  <a:lumOff val="35000"/>
                </a:srgbClr>
              </a:solidFill>
              <a:latin typeface="Arial"/>
              <a:sym typeface="+mn-l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40AC8B5-ED1A-48CE-8326-03D6EF38EA17}"/>
              </a:ext>
            </a:extLst>
          </p:cNvPr>
          <p:cNvSpPr txBox="1"/>
          <p:nvPr/>
        </p:nvSpPr>
        <p:spPr>
          <a:xfrm>
            <a:off x="7570835" y="3932241"/>
            <a:ext cx="1305425" cy="684771"/>
          </a:xfrm>
          <a:prstGeom prst="rect">
            <a:avLst/>
          </a:prstGeom>
          <a:noFill/>
        </p:spPr>
        <p:txBody>
          <a:bodyPr wrap="none" lIns="68550" tIns="34274" rIns="68550" bIns="34274" rtlCol="0">
            <a:spAutoFit/>
          </a:bodyPr>
          <a:lstStyle/>
          <a:p>
            <a:pPr defTabSz="914103">
              <a:defRPr/>
            </a:pPr>
            <a:r>
              <a:rPr lang="zh-CN" altLang="en-US" sz="2000" kern="0" dirty="0">
                <a:solidFill>
                  <a:prstClr val="white"/>
                </a:solidFill>
                <a:latin typeface="Arial"/>
                <a:sym typeface="+mn-lt"/>
              </a:rPr>
              <a:t>  商品单张</a:t>
            </a:r>
            <a:endParaRPr lang="en-US" altLang="zh-CN" sz="2000" kern="0" dirty="0">
              <a:solidFill>
                <a:prstClr val="white"/>
              </a:solidFill>
              <a:latin typeface="Arial"/>
              <a:sym typeface="+mn-lt"/>
            </a:endParaRPr>
          </a:p>
          <a:p>
            <a:pPr defTabSz="914103">
              <a:defRPr/>
            </a:pPr>
            <a:r>
              <a:rPr lang="zh-CN" altLang="en-US" sz="2000" kern="0" dirty="0">
                <a:solidFill>
                  <a:prstClr val="white"/>
                </a:solidFill>
                <a:latin typeface="Arial"/>
                <a:sym typeface="+mn-lt"/>
              </a:rPr>
              <a:t>  图片识别</a:t>
            </a:r>
            <a:endParaRPr lang="en-US" altLang="zh-CN" sz="2000" b="1" kern="0" dirty="0">
              <a:solidFill>
                <a:prstClr val="white"/>
              </a:solidFill>
              <a:latin typeface="Arial"/>
              <a:sym typeface="+mn-lt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0A41D106-A71A-4C66-8170-04F31C9B90A8}"/>
              </a:ext>
            </a:extLst>
          </p:cNvPr>
          <p:cNvGrpSpPr/>
          <p:nvPr/>
        </p:nvGrpSpPr>
        <p:grpSpPr>
          <a:xfrm>
            <a:off x="7664000" y="3630026"/>
            <a:ext cx="387613" cy="389987"/>
            <a:chOff x="1807482" y="1521065"/>
            <a:chExt cx="517088" cy="519983"/>
          </a:xfrm>
        </p:grpSpPr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3496A857-F498-4360-A14B-F3928D5FF36B}"/>
                </a:ext>
              </a:extLst>
            </p:cNvPr>
            <p:cNvSpPr/>
            <p:nvPr/>
          </p:nvSpPr>
          <p:spPr bwMode="auto">
            <a:xfrm>
              <a:off x="1807482" y="1521065"/>
              <a:ext cx="517088" cy="517088"/>
            </a:xfrm>
            <a:prstGeom prst="ellipse">
              <a:avLst/>
            </a:prstGeom>
            <a:solidFill>
              <a:srgbClr val="0067B4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12" tIns="45706" rIns="91412" bIns="45706" numCol="1" rtlCol="0" anchor="t" anchorCtr="0" compatLnSpc="1">
              <a:prstTxWarp prst="textNoShape">
                <a:avLst/>
              </a:prstTxWarp>
            </a:bodyPr>
            <a:lstStyle/>
            <a:p>
              <a:pPr defTabSz="914103">
                <a:defRPr/>
              </a:pP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73E1288-8D62-46E0-9282-70C7EDB0D604}"/>
                </a:ext>
              </a:extLst>
            </p:cNvPr>
            <p:cNvSpPr txBox="1"/>
            <p:nvPr/>
          </p:nvSpPr>
          <p:spPr>
            <a:xfrm>
              <a:off x="1883122" y="1548776"/>
              <a:ext cx="417426" cy="492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103">
                <a:defRPr/>
              </a:pPr>
              <a:r>
                <a:rPr lang="en-US" altLang="zh-CN" sz="1799" kern="0" dirty="0">
                  <a:solidFill>
                    <a:srgbClr val="FFFFFF"/>
                  </a:solidFill>
                  <a:latin typeface="Arial"/>
                  <a:sym typeface="+mn-lt"/>
                </a:rPr>
                <a:t>2</a:t>
              </a:r>
              <a:endParaRPr lang="zh-CN" altLang="en-US" sz="1799" kern="0" dirty="0">
                <a:solidFill>
                  <a:srgbClr val="FFFFFF"/>
                </a:solidFill>
                <a:latin typeface="Arial"/>
                <a:sym typeface="+mn-lt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6099CF4-D2F3-4DF4-A53D-8CD7778B1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71" y="1083901"/>
            <a:ext cx="8549914" cy="392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017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with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6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" presetClass="path" presetSubtype="0" accel="50000" fill="hold" nodeType="withEffect" p14:presetBounceEnd="1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39 -0.01265 C 0.02899 -0.05926 0.07257 -0.05709 0.09948 -0.00679 C 0.12621 0.04229 0.12604 0.12099 0.0993 0.16729 C 0.07187 0.21389 0.02847 0.21204 0.00104 0.16204 C -0.0257 0.11204 -0.02552 0.03395 0.00139 -0.01265 Z " pathEditMode="relative" rAng="18960000" ptsTypes="AAAAA" p14:bounceEnd="10000">
                                          <p:cBhvr>
                                            <p:cTn id="14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78" y="901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6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" presetClass="path" presetSubtype="0" accel="50000" fill="hold" nodeType="withEffect" p14:presetBounceEnd="1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74 -0.01296 C 0.02917 -0.05926 0.07275 -0.0571 0.09983 -0.0071 C 0.12639 0.04197 0.12622 0.12099 0.09948 0.16728 C 0.07205 0.21389 0.02848 0.21204 0.00122 0.16204 C -0.02552 0.11204 -0.02534 0.03395 0.00174 -0.01296 Z " pathEditMode="relative" rAng="18960000" ptsTypes="AAAAA" p14:bounceEnd="10000">
                                          <p:cBhvr>
                                            <p:cTn id="35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1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6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8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1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2" fill="hold">
                          <p:stCondLst>
                            <p:cond delay="indefinite"/>
                          </p:stCondLst>
                          <p:childTnLst>
                            <p:par>
                              <p:cTn id="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4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3" grpId="0" animBg="1"/>
          <p:bldP spid="24" grpId="0"/>
          <p:bldP spid="28" grpId="0"/>
          <p:bldP spid="41" grpId="0" animBg="1"/>
          <p:bldP spid="47" grpId="0" animBg="1"/>
          <p:bldP spid="46" grpId="0"/>
          <p:bldP spid="4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with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242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6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39 -0.01265 C 0.02899 -0.05926 0.07257 -0.05709 0.09948 -0.00679 C 0.12621 0.04229 0.12604 0.12099 0.0993 0.16729 C 0.07187 0.21389 0.02847 0.21204 0.00104 0.16204 C -0.0257 0.11204 -0.02552 0.03395 0.00139 -0.01265 Z " pathEditMode="relative" rAng="18960000" ptsTypes="AAAAA">
                                          <p:cBhvr>
                                            <p:cTn id="14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78" y="901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6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74 -0.01296 C 0.02917 -0.05926 0.07275 -0.0571 0.09983 -0.0071 C 0.12639 0.04197 0.12622 0.12099 0.09948 0.16728 C 0.07205 0.21389 0.02848 0.21204 0.00122 0.16204 C -0.02552 0.11204 -0.02534 0.03395 0.00174 -0.01296 Z " pathEditMode="relative" rAng="18960000" ptsTypes="AAAAA">
                                          <p:cBhvr>
                                            <p:cTn id="35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61" y="904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6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8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1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2" fill="hold">
                          <p:stCondLst>
                            <p:cond delay="indefinite"/>
                          </p:stCondLst>
                          <p:childTnLst>
                            <p:par>
                              <p:cTn id="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4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3" grpId="0" animBg="1"/>
          <p:bldP spid="24" grpId="0"/>
          <p:bldP spid="28" grpId="0"/>
          <p:bldP spid="41" grpId="0" animBg="1"/>
          <p:bldP spid="47" grpId="0" animBg="1"/>
          <p:bldP spid="46" grpId="0"/>
          <p:bldP spid="42" grpId="0"/>
        </p:bldLst>
      </p:timing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fault Design">
  <a:themeElements>
    <a:clrScheme name="Default Design 2">
      <a:dk1>
        <a:srgbClr val="808080"/>
      </a:dk1>
      <a:lt1>
        <a:srgbClr val="9BD3E5"/>
      </a:lt1>
      <a:dk2>
        <a:srgbClr val="357DA9"/>
      </a:dk2>
      <a:lt2>
        <a:srgbClr val="101C56"/>
      </a:lt2>
      <a:accent1>
        <a:srgbClr val="58BECC"/>
      </a:accent1>
      <a:accent2>
        <a:srgbClr val="8A5BDF"/>
      </a:accent2>
      <a:accent3>
        <a:srgbClr val="AEBFD1"/>
      </a:accent3>
      <a:accent4>
        <a:srgbClr val="84B4C3"/>
      </a:accent4>
      <a:accent5>
        <a:srgbClr val="B4DBE2"/>
      </a:accent5>
      <a:accent6>
        <a:srgbClr val="7D52CA"/>
      </a:accent6>
      <a:hlink>
        <a:srgbClr val="6ECC4C"/>
      </a:hlink>
      <a:folHlink>
        <a:srgbClr val="DD693B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808080"/>
        </a:dk1>
        <a:lt1>
          <a:srgbClr val="EADCC0"/>
        </a:lt1>
        <a:dk2>
          <a:srgbClr val="F97407"/>
        </a:dk2>
        <a:lt2>
          <a:srgbClr val="E65D00"/>
        </a:lt2>
        <a:accent1>
          <a:srgbClr val="FBCF2D"/>
        </a:accent1>
        <a:accent2>
          <a:srgbClr val="5C8CDA"/>
        </a:accent2>
        <a:accent3>
          <a:srgbClr val="FBBCAA"/>
        </a:accent3>
        <a:accent4>
          <a:srgbClr val="C8BCA4"/>
        </a:accent4>
        <a:accent5>
          <a:srgbClr val="FDE4AD"/>
        </a:accent5>
        <a:accent6>
          <a:srgbClr val="537EC5"/>
        </a:accent6>
        <a:hlink>
          <a:srgbClr val="87D242"/>
        </a:hlink>
        <a:folHlink>
          <a:srgbClr val="DA647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808080"/>
        </a:dk1>
        <a:lt1>
          <a:srgbClr val="9BD3E5"/>
        </a:lt1>
        <a:dk2>
          <a:srgbClr val="357DA9"/>
        </a:dk2>
        <a:lt2>
          <a:srgbClr val="101C56"/>
        </a:lt2>
        <a:accent1>
          <a:srgbClr val="58BECC"/>
        </a:accent1>
        <a:accent2>
          <a:srgbClr val="8A5BDF"/>
        </a:accent2>
        <a:accent3>
          <a:srgbClr val="AEBFD1"/>
        </a:accent3>
        <a:accent4>
          <a:srgbClr val="84B4C3"/>
        </a:accent4>
        <a:accent5>
          <a:srgbClr val="B4DBE2"/>
        </a:accent5>
        <a:accent6>
          <a:srgbClr val="7D52CA"/>
        </a:accent6>
        <a:hlink>
          <a:srgbClr val="6ECC4C"/>
        </a:hlink>
        <a:folHlink>
          <a:srgbClr val="DD693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808080"/>
        </a:dk1>
        <a:lt1>
          <a:srgbClr val="DDE89A"/>
        </a:lt1>
        <a:dk2>
          <a:srgbClr val="329A2A"/>
        </a:dk2>
        <a:lt2>
          <a:srgbClr val="185E25"/>
        </a:lt2>
        <a:accent1>
          <a:srgbClr val="80CB35"/>
        </a:accent1>
        <a:accent2>
          <a:srgbClr val="518CD3"/>
        </a:accent2>
        <a:accent3>
          <a:srgbClr val="ADCAAC"/>
        </a:accent3>
        <a:accent4>
          <a:srgbClr val="BDC683"/>
        </a:accent4>
        <a:accent5>
          <a:srgbClr val="C0E2AE"/>
        </a:accent5>
        <a:accent6>
          <a:srgbClr val="497EBF"/>
        </a:accent6>
        <a:hlink>
          <a:srgbClr val="E15D7C"/>
        </a:hlink>
        <a:folHlink>
          <a:srgbClr val="DB915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5348</TotalTime>
  <Words>998</Words>
  <Application>Microsoft Office PowerPoint</Application>
  <PresentationFormat>全屏显示(16:9)</PresentationFormat>
  <Paragraphs>142</Paragraphs>
  <Slides>19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等线</vt:lpstr>
      <vt:lpstr>宋体</vt:lpstr>
      <vt:lpstr>微软雅黑</vt:lpstr>
      <vt:lpstr>Arial</vt:lpstr>
      <vt:lpstr>Calibri</vt:lpstr>
      <vt:lpstr>Office 主题</vt:lpstr>
      <vt:lpstr>Default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WIN10</cp:lastModifiedBy>
  <cp:revision>230</cp:revision>
  <dcterms:created xsi:type="dcterms:W3CDTF">2015-04-26T12:23:04Z</dcterms:created>
  <dcterms:modified xsi:type="dcterms:W3CDTF">2020-12-22T12:32:41Z</dcterms:modified>
</cp:coreProperties>
</file>

<file path=docProps/thumbnail.jpeg>
</file>